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1" r:id="rId12"/>
    <p:sldId id="282" r:id="rId13"/>
    <p:sldId id="260" r:id="rId14"/>
    <p:sldId id="272" r:id="rId15"/>
    <p:sldId id="273" r:id="rId16"/>
    <p:sldId id="277" r:id="rId17"/>
    <p:sldId id="274" r:id="rId18"/>
    <p:sldId id="275" r:id="rId19"/>
    <p:sldId id="259" r:id="rId20"/>
    <p:sldId id="279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9C5ED-3944-44D5-A587-92854C64CD0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2C25-C0C5-438F-9099-C18F8DD6E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2C25-C0C5-438F-9099-C18F8DD6E8C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2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2C25-C0C5-438F-9099-C18F8DD6E8C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66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2C25-C0C5-438F-9099-C18F8DD6E8C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0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2C25-C0C5-438F-9099-C18F8DD6E8C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4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84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23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64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3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13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01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9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2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1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7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9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CFF15F-E6ED-49BA-9B8E-F3EBC94D6A11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F2676D-470F-4AD0-9121-76C3F30B613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82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3.png"/><Relationship Id="rId21" Type="http://schemas.openxmlformats.org/officeDocument/2006/relationships/image" Target="../media/image66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image" Target="../media/image3.pn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89.jpeg"/><Relationship Id="rId21" Type="http://schemas.openxmlformats.org/officeDocument/2006/relationships/image" Target="../media/image107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image" Target="../media/image3.png"/><Relationship Id="rId16" Type="http://schemas.openxmlformats.org/officeDocument/2006/relationships/image" Target="../media/image102.jpe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23" Type="http://schemas.openxmlformats.org/officeDocument/2006/relationships/image" Target="../media/image109.png"/><Relationship Id="rId10" Type="http://schemas.openxmlformats.org/officeDocument/2006/relationships/image" Target="../media/image96.jpeg"/><Relationship Id="rId19" Type="http://schemas.openxmlformats.org/officeDocument/2006/relationships/image" Target="../media/image105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Relationship Id="rId22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" Type="http://schemas.openxmlformats.org/officeDocument/2006/relationships/image" Target="../media/image3.png"/><Relationship Id="rId16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10" Type="http://schemas.openxmlformats.org/officeDocument/2006/relationships/image" Target="../media/image117.jpeg"/><Relationship Id="rId19" Type="http://schemas.openxmlformats.org/officeDocument/2006/relationships/image" Target="../media/image126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" Type="http://schemas.openxmlformats.org/officeDocument/2006/relationships/image" Target="../media/image3.png"/><Relationship Id="rId16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11" Type="http://schemas.openxmlformats.org/officeDocument/2006/relationships/image" Target="../media/image135.jp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18" Type="http://schemas.openxmlformats.org/officeDocument/2006/relationships/image" Target="../media/image157.jpeg"/><Relationship Id="rId3" Type="http://schemas.openxmlformats.org/officeDocument/2006/relationships/image" Target="../media/image142.jpeg"/><Relationship Id="rId21" Type="http://schemas.openxmlformats.org/officeDocument/2006/relationships/image" Target="../media/image159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6.jpeg"/><Relationship Id="rId2" Type="http://schemas.openxmlformats.org/officeDocument/2006/relationships/image" Target="../media/image3.png"/><Relationship Id="rId16" Type="http://schemas.openxmlformats.org/officeDocument/2006/relationships/image" Target="../media/image155.jpe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19" Type="http://schemas.openxmlformats.org/officeDocument/2006/relationships/image" Target="../media/image158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Relationship Id="rId22" Type="http://schemas.openxmlformats.org/officeDocument/2006/relationships/image" Target="../media/image1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1.jpeg"/><Relationship Id="rId18" Type="http://schemas.openxmlformats.org/officeDocument/2006/relationships/image" Target="../media/image176.jpeg"/><Relationship Id="rId26" Type="http://schemas.openxmlformats.org/officeDocument/2006/relationships/image" Target="../media/image184.jpeg"/><Relationship Id="rId3" Type="http://schemas.openxmlformats.org/officeDocument/2006/relationships/image" Target="../media/image161.jpeg"/><Relationship Id="rId21" Type="http://schemas.openxmlformats.org/officeDocument/2006/relationships/image" Target="../media/image179.jpeg"/><Relationship Id="rId7" Type="http://schemas.openxmlformats.org/officeDocument/2006/relationships/image" Target="../media/image165.jpeg"/><Relationship Id="rId12" Type="http://schemas.openxmlformats.org/officeDocument/2006/relationships/image" Target="../media/image170.jpeg"/><Relationship Id="rId17" Type="http://schemas.openxmlformats.org/officeDocument/2006/relationships/image" Target="../media/image175.jpeg"/><Relationship Id="rId25" Type="http://schemas.openxmlformats.org/officeDocument/2006/relationships/image" Target="../media/image183.jpeg"/><Relationship Id="rId2" Type="http://schemas.openxmlformats.org/officeDocument/2006/relationships/image" Target="../media/image3.png"/><Relationship Id="rId16" Type="http://schemas.openxmlformats.org/officeDocument/2006/relationships/image" Target="../media/image174.jpeg"/><Relationship Id="rId20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11" Type="http://schemas.openxmlformats.org/officeDocument/2006/relationships/image" Target="../media/image169.jpeg"/><Relationship Id="rId24" Type="http://schemas.openxmlformats.org/officeDocument/2006/relationships/image" Target="../media/image182.jpeg"/><Relationship Id="rId5" Type="http://schemas.openxmlformats.org/officeDocument/2006/relationships/image" Target="../media/image163.jpeg"/><Relationship Id="rId15" Type="http://schemas.openxmlformats.org/officeDocument/2006/relationships/image" Target="../media/image173.jpeg"/><Relationship Id="rId23" Type="http://schemas.openxmlformats.org/officeDocument/2006/relationships/image" Target="../media/image181.jpeg"/><Relationship Id="rId10" Type="http://schemas.openxmlformats.org/officeDocument/2006/relationships/image" Target="../media/image168.jpeg"/><Relationship Id="rId19" Type="http://schemas.openxmlformats.org/officeDocument/2006/relationships/image" Target="../media/image177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Relationship Id="rId14" Type="http://schemas.openxmlformats.org/officeDocument/2006/relationships/image" Target="../media/image172.jpeg"/><Relationship Id="rId22" Type="http://schemas.openxmlformats.org/officeDocument/2006/relationships/image" Target="../media/image180.jpeg"/><Relationship Id="rId27" Type="http://schemas.openxmlformats.org/officeDocument/2006/relationships/image" Target="../media/image18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196.jpeg"/><Relationship Id="rId18" Type="http://schemas.openxmlformats.org/officeDocument/2006/relationships/image" Target="../media/image201.jpeg"/><Relationship Id="rId3" Type="http://schemas.openxmlformats.org/officeDocument/2006/relationships/image" Target="../media/image186.jpeg"/><Relationship Id="rId21" Type="http://schemas.openxmlformats.org/officeDocument/2006/relationships/image" Target="../media/image204.jpeg"/><Relationship Id="rId7" Type="http://schemas.openxmlformats.org/officeDocument/2006/relationships/image" Target="../media/image190.jpeg"/><Relationship Id="rId12" Type="http://schemas.openxmlformats.org/officeDocument/2006/relationships/image" Target="../media/image195.jpeg"/><Relationship Id="rId17" Type="http://schemas.openxmlformats.org/officeDocument/2006/relationships/image" Target="../media/image200.jpeg"/><Relationship Id="rId2" Type="http://schemas.openxmlformats.org/officeDocument/2006/relationships/image" Target="../media/image3.png"/><Relationship Id="rId16" Type="http://schemas.openxmlformats.org/officeDocument/2006/relationships/image" Target="../media/image199.jpeg"/><Relationship Id="rId20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5" Type="http://schemas.openxmlformats.org/officeDocument/2006/relationships/image" Target="../media/image198.jpeg"/><Relationship Id="rId23" Type="http://schemas.openxmlformats.org/officeDocument/2006/relationships/image" Target="../media/image206.jpeg"/><Relationship Id="rId10" Type="http://schemas.openxmlformats.org/officeDocument/2006/relationships/image" Target="../media/image193.jpeg"/><Relationship Id="rId19" Type="http://schemas.openxmlformats.org/officeDocument/2006/relationships/image" Target="../media/image202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Relationship Id="rId14" Type="http://schemas.openxmlformats.org/officeDocument/2006/relationships/image" Target="../media/image197.jpeg"/><Relationship Id="rId22" Type="http://schemas.openxmlformats.org/officeDocument/2006/relationships/image" Target="../media/image20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13" Type="http://schemas.openxmlformats.org/officeDocument/2006/relationships/image" Target="../media/image218.jpeg"/><Relationship Id="rId18" Type="http://schemas.openxmlformats.org/officeDocument/2006/relationships/image" Target="../media/image223.jpeg"/><Relationship Id="rId26" Type="http://schemas.openxmlformats.org/officeDocument/2006/relationships/image" Target="../media/image231.jpeg"/><Relationship Id="rId3" Type="http://schemas.openxmlformats.org/officeDocument/2006/relationships/image" Target="../media/image3.png"/><Relationship Id="rId21" Type="http://schemas.openxmlformats.org/officeDocument/2006/relationships/image" Target="../media/image226.jpeg"/><Relationship Id="rId7" Type="http://schemas.openxmlformats.org/officeDocument/2006/relationships/image" Target="../media/image212.jpeg"/><Relationship Id="rId12" Type="http://schemas.openxmlformats.org/officeDocument/2006/relationships/image" Target="../media/image217.jpeg"/><Relationship Id="rId17" Type="http://schemas.openxmlformats.org/officeDocument/2006/relationships/image" Target="../media/image222.jpeg"/><Relationship Id="rId25" Type="http://schemas.openxmlformats.org/officeDocument/2006/relationships/image" Target="../media/image23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1.jpeg"/><Relationship Id="rId20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11" Type="http://schemas.openxmlformats.org/officeDocument/2006/relationships/image" Target="../media/image216.jpeg"/><Relationship Id="rId24" Type="http://schemas.openxmlformats.org/officeDocument/2006/relationships/image" Target="../media/image229.jpeg"/><Relationship Id="rId5" Type="http://schemas.openxmlformats.org/officeDocument/2006/relationships/image" Target="../media/image210.jpeg"/><Relationship Id="rId15" Type="http://schemas.openxmlformats.org/officeDocument/2006/relationships/image" Target="../media/image220.jpeg"/><Relationship Id="rId23" Type="http://schemas.openxmlformats.org/officeDocument/2006/relationships/image" Target="../media/image228.jpeg"/><Relationship Id="rId10" Type="http://schemas.openxmlformats.org/officeDocument/2006/relationships/image" Target="../media/image215.jpeg"/><Relationship Id="rId19" Type="http://schemas.openxmlformats.org/officeDocument/2006/relationships/image" Target="../media/image224.jpeg"/><Relationship Id="rId4" Type="http://schemas.openxmlformats.org/officeDocument/2006/relationships/image" Target="../media/image209.jpeg"/><Relationship Id="rId9" Type="http://schemas.openxmlformats.org/officeDocument/2006/relationships/image" Target="../media/image214.jpeg"/><Relationship Id="rId14" Type="http://schemas.openxmlformats.org/officeDocument/2006/relationships/image" Target="../media/image219.jpeg"/><Relationship Id="rId22" Type="http://schemas.openxmlformats.org/officeDocument/2006/relationships/image" Target="../media/image227.jpeg"/><Relationship Id="rId27" Type="http://schemas.openxmlformats.org/officeDocument/2006/relationships/image" Target="../media/image2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D454E-FB90-96C3-CF3A-18710AC6966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4838" y="0"/>
            <a:ext cx="11587162" cy="923925"/>
          </a:xfrm>
        </p:spPr>
        <p:txBody>
          <a:bodyPr>
            <a:noAutofit/>
          </a:bodyPr>
          <a:lstStyle/>
          <a:p>
            <a:pPr algn="ctr"/>
            <a:br>
              <a:rPr lang="ru-RU" sz="5400" b="1" dirty="0">
                <a:solidFill>
                  <a:srgbClr val="FF0000"/>
                </a:solidFill>
                <a:latin typeface="+mn-lt"/>
              </a:rPr>
            </a:br>
            <a:br>
              <a:rPr lang="ru-RU" sz="5400" b="1" dirty="0">
                <a:solidFill>
                  <a:srgbClr val="FF0000"/>
                </a:solidFill>
                <a:latin typeface="+mn-lt"/>
              </a:rPr>
            </a:br>
            <a:r>
              <a:rPr lang="ru-RU" sz="4000" dirty="0">
                <a:solidFill>
                  <a:srgbClr val="FF0000"/>
                </a:solidFill>
                <a:latin typeface="+mn-lt"/>
              </a:rPr>
              <a:t>ИТОГИ РАБОТЫ ЦО «ТОЧКА РОСТА» за 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I</a:t>
            </a:r>
            <a:r>
              <a:rPr lang="ru-RU" sz="4000" dirty="0">
                <a:solidFill>
                  <a:srgbClr val="FF0000"/>
                </a:solidFill>
                <a:latin typeface="+mn-lt"/>
              </a:rPr>
              <a:t> полугодие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19CDA0E3-A6A5-3BE5-912F-A699773EE89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19100" y="3133725"/>
            <a:ext cx="11772900" cy="6540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Центр  «Точка роста»  </a:t>
            </a:r>
            <a:br>
              <a:rPr lang="ru-RU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является  частью образовательной среды школы и направлен на:</a:t>
            </a:r>
            <a:endParaRPr lang="ru-RU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D9A7D-C895-D8CF-6848-906B3CFE8755}"/>
              </a:ext>
            </a:extLst>
          </p:cNvPr>
          <p:cNvSpPr txBox="1"/>
          <p:nvPr/>
        </p:nvSpPr>
        <p:spPr>
          <a:xfrm>
            <a:off x="8857094" y="2210251"/>
            <a:ext cx="33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7E7E01-75D8-4D01-1269-A3208A822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15" y="898859"/>
            <a:ext cx="3569485" cy="1336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45" y="1041149"/>
            <a:ext cx="7894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2025-2026  учебном году в ЦО «Точка роста» МАОУ СОШ </a:t>
            </a:r>
            <a:r>
              <a:rPr lang="ru-RU" dirty="0" err="1"/>
              <a:t>с.Быньги</a:t>
            </a:r>
            <a:r>
              <a:rPr lang="ru-RU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Реализуется 16 ДООП, среди них  –  5 – новые;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ДООП реализуют 11 педагогов дополнительного образования, из которых: 2 – молодые специалисты, 4 имеют 1 кв. категорию, 1 – высшую </a:t>
            </a:r>
            <a:r>
              <a:rPr lang="ru-RU" dirty="0" err="1"/>
              <a:t>кв.к</a:t>
            </a:r>
            <a:r>
              <a:rPr lang="ru-RU" dirty="0"/>
              <a:t>.;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 ДООП занимаются 218 обучающихся – от общего списочного состава в 291 человек (т.к. есть дети, занимающиеся по 2-3 ДООП)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Приобретено новое оборудование на сумму 850 тыс. за счет областного бюджета.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2948" y="3848670"/>
            <a:ext cx="11250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Практическое освоение наук</a:t>
            </a:r>
            <a:r>
              <a:rPr lang="ru-RU" dirty="0"/>
              <a:t> через опыты и эксперименты.</a:t>
            </a:r>
          </a:p>
          <a:p>
            <a:r>
              <a:rPr lang="ru-RU" b="1" dirty="0"/>
              <a:t>Развитие цифровых навыков </a:t>
            </a:r>
            <a:r>
              <a:rPr lang="ru-RU" dirty="0"/>
              <a:t>посредством робототехники, 3D-моделирования, VR.</a:t>
            </a:r>
          </a:p>
          <a:p>
            <a:r>
              <a:rPr lang="ru-RU" b="1" dirty="0"/>
              <a:t>Раскрытие творческого потенциала</a:t>
            </a:r>
            <a:r>
              <a:rPr lang="ru-RU" dirty="0"/>
              <a:t> в </a:t>
            </a:r>
            <a:r>
              <a:rPr lang="ru-RU" dirty="0" err="1"/>
              <a:t>мультстудии</a:t>
            </a:r>
            <a:r>
              <a:rPr lang="ru-RU" dirty="0"/>
              <a:t>, цифровом и прикладном искусстве.</a:t>
            </a:r>
          </a:p>
          <a:p>
            <a:r>
              <a:rPr lang="ru-RU" b="1" dirty="0"/>
              <a:t>Формирование критического мышления</a:t>
            </a:r>
            <a:r>
              <a:rPr lang="ru-RU" dirty="0"/>
              <a:t> через познавательно-исследовательскую деятельность.</a:t>
            </a:r>
          </a:p>
          <a:p>
            <a:r>
              <a:rPr lang="ru-RU" b="1" dirty="0"/>
              <a:t>Развитие инженерного воображения</a:t>
            </a:r>
            <a:r>
              <a:rPr lang="ru-RU" dirty="0"/>
              <a:t> с помощью </a:t>
            </a:r>
            <a:r>
              <a:rPr lang="ru-RU" dirty="0" err="1"/>
              <a:t>квадрокоптеров</a:t>
            </a:r>
            <a:r>
              <a:rPr lang="ru-RU" dirty="0"/>
              <a:t> и технологии «бумажной инженерии».</a:t>
            </a:r>
          </a:p>
          <a:p>
            <a:r>
              <a:rPr lang="ru-RU" b="1" dirty="0"/>
              <a:t>Воспитание патриотизма и командного духа </a:t>
            </a:r>
            <a:r>
              <a:rPr lang="ru-RU" dirty="0"/>
              <a:t>в условиях работы ВПК «Медведи» и школьного </a:t>
            </a:r>
            <a:r>
              <a:rPr lang="ru-RU" dirty="0" err="1"/>
              <a:t>медиацентра</a:t>
            </a:r>
            <a:endParaRPr lang="ru-RU" dirty="0"/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Итог: Повышение мотивации к учебе и качества образования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70855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D268-9434-A987-2DF5-BD7E4BBE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5D8473-B496-217C-606D-925C49A808C9}"/>
              </a:ext>
            </a:extLst>
          </p:cNvPr>
          <p:cNvSpPr txBox="1"/>
          <p:nvPr/>
        </p:nvSpPr>
        <p:spPr>
          <a:xfrm>
            <a:off x="10749280" y="4926089"/>
            <a:ext cx="1442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2025</a:t>
            </a:r>
          </a:p>
          <a:p>
            <a:r>
              <a:rPr lang="ru-RU" sz="4000" dirty="0">
                <a:solidFill>
                  <a:schemeClr val="bg1"/>
                </a:solidFill>
              </a:rPr>
              <a:t>2026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070908-8471-DB60-9650-7D005D042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15427-6352-6450-7AE5-A6A0D47F7CA6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92B146-A4E6-8720-BFE8-368E85FD11E4}"/>
              </a:ext>
            </a:extLst>
          </p:cNvPr>
          <p:cNvSpPr txBox="1"/>
          <p:nvPr/>
        </p:nvSpPr>
        <p:spPr>
          <a:xfrm>
            <a:off x="719860" y="1603812"/>
            <a:ext cx="5049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рамках областного августовского педагогического совещания работников образования СО Наталья Николаевна стала участником выставки «Инженерия будущего: синергия комплексных образовательных решений».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C11D87-5DF1-C8FE-CCEB-8A2DD9CE2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9" y="3125328"/>
            <a:ext cx="2343151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D19A75-43EB-C1E7-0D42-2D3B8C277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66" y="3125328"/>
            <a:ext cx="2210371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A1969A-8A41-306F-2A3C-9266090F1D7A}"/>
              </a:ext>
            </a:extLst>
          </p:cNvPr>
          <p:cNvSpPr txBox="1"/>
          <p:nvPr/>
        </p:nvSpPr>
        <p:spPr>
          <a:xfrm>
            <a:off x="0" y="46053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</a:rPr>
              <a:t>Представление передового опыта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17BF55-D2CD-3BA7-ECE7-27803E6585A7}"/>
              </a:ext>
            </a:extLst>
          </p:cNvPr>
          <p:cNvSpPr txBox="1"/>
          <p:nvPr/>
        </p:nvSpPr>
        <p:spPr>
          <a:xfrm>
            <a:off x="6229687" y="1686339"/>
            <a:ext cx="504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Межрегиональный конкурс эффективных образовательных практик среди педагогов центров образования «Точка роста» и ОО – участников проекта «Уральская инженерная школа»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A34273-569A-7B59-076F-2F687F44FF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90" y="3125328"/>
            <a:ext cx="219214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9BADDC7-2D5A-B2FC-46B8-B673947E3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97" y="3125328"/>
            <a:ext cx="20828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8151712-2570-4DCE-8D22-530D3F7B70A6}"/>
              </a:ext>
            </a:extLst>
          </p:cNvPr>
          <p:cNvSpPr txBox="1"/>
          <p:nvPr/>
        </p:nvSpPr>
        <p:spPr>
          <a:xfrm>
            <a:off x="638156" y="697850"/>
            <a:ext cx="487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ДООП «Бумажная инженерия»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Орлова Наталья Николаевна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29B223-71CB-BFCA-C7CE-697576C316E5}"/>
              </a:ext>
            </a:extLst>
          </p:cNvPr>
          <p:cNvSpPr txBox="1"/>
          <p:nvPr/>
        </p:nvSpPr>
        <p:spPr>
          <a:xfrm>
            <a:off x="5873773" y="697850"/>
            <a:ext cx="487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ДООП «Инфознайка»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Константинова Ольга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03656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7C774-EA27-45E0-5E64-857F68B9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8581AC-D991-4E98-F8B1-58F71CEB8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BE129-09B8-BCF9-2190-7CB677BCE0B5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78C96-8799-A6F4-25E5-DADFA73D915B}"/>
              </a:ext>
            </a:extLst>
          </p:cNvPr>
          <p:cNvSpPr txBox="1"/>
          <p:nvPr/>
        </p:nvSpPr>
        <p:spPr>
          <a:xfrm>
            <a:off x="301997" y="15275"/>
            <a:ext cx="358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Мир вокруг нас: опыты, эксперименты, практические задания. Гречухина З.Ю.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3CBA0-1FC8-AC14-F555-889F7A211305}"/>
              </a:ext>
            </a:extLst>
          </p:cNvPr>
          <p:cNvSpPr txBox="1"/>
          <p:nvPr/>
        </p:nvSpPr>
        <p:spPr>
          <a:xfrm>
            <a:off x="5837422" y="15275"/>
            <a:ext cx="419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Основы исследовательской деятельности: экологический мониторинг. Тумбаева Т.Ю.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0" y="993315"/>
            <a:ext cx="1377331" cy="183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2" y="996176"/>
            <a:ext cx="1401310" cy="186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0" y="3087659"/>
            <a:ext cx="1311647" cy="174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1" y="3087658"/>
            <a:ext cx="1311647" cy="174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058" y="5070560"/>
            <a:ext cx="1395512" cy="158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92" y="964204"/>
            <a:ext cx="1425289" cy="1900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6430" y="3087659"/>
            <a:ext cx="1528551" cy="176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10617"/>
          <a:stretch>
            <a:fillRect/>
          </a:stretch>
        </p:blipFill>
        <p:spPr>
          <a:xfrm>
            <a:off x="400487" y="5068734"/>
            <a:ext cx="1893730" cy="156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10" y="1131778"/>
            <a:ext cx="1446682" cy="192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1" y="1110645"/>
            <a:ext cx="1446683" cy="192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0255" y="1160994"/>
            <a:ext cx="2217112" cy="146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7956" y="3270653"/>
            <a:ext cx="1449436" cy="165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4302" y="3249519"/>
            <a:ext cx="1470806" cy="167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54" y="2821084"/>
            <a:ext cx="2215525" cy="1661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 b="11708"/>
          <a:stretch>
            <a:fillRect/>
          </a:stretch>
        </p:blipFill>
        <p:spPr>
          <a:xfrm>
            <a:off x="9744402" y="4641067"/>
            <a:ext cx="1898978" cy="19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28" y="5065414"/>
            <a:ext cx="1179867" cy="1573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03326" y="5084591"/>
            <a:ext cx="2374412" cy="1567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12939" y="5059591"/>
            <a:ext cx="1276282" cy="1576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185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8D14D-91A0-5AEA-8F32-A3A466C6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1A5E1-589F-A80E-3B30-A791D1AF5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8F6D9-A412-EE67-61A0-6A4384DDF3B1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AA76F-C565-5DC2-EEF8-D9F9A45C0960}"/>
              </a:ext>
            </a:extLst>
          </p:cNvPr>
          <p:cNvSpPr txBox="1"/>
          <p:nvPr/>
        </p:nvSpPr>
        <p:spPr>
          <a:xfrm>
            <a:off x="384036" y="78983"/>
            <a:ext cx="35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Шахматы. Балтачева М.В.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61AD4-1702-5675-5A0B-652D8A4DDDE4}"/>
              </a:ext>
            </a:extLst>
          </p:cNvPr>
          <p:cNvSpPr txBox="1"/>
          <p:nvPr/>
        </p:nvSpPr>
        <p:spPr>
          <a:xfrm>
            <a:off x="5988441" y="96247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Декоративно-прикладное творчество. Лопаткина О.Б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32" y="5319111"/>
            <a:ext cx="1081374" cy="1373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3" y="726022"/>
            <a:ext cx="889230" cy="1580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96" y="742578"/>
            <a:ext cx="1000904" cy="15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31959"/>
          <a:stretch>
            <a:fillRect/>
          </a:stretch>
        </p:blipFill>
        <p:spPr>
          <a:xfrm>
            <a:off x="4185611" y="3663775"/>
            <a:ext cx="1319794" cy="1432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3" y="5331425"/>
            <a:ext cx="1787194" cy="1368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s://sun9-52.userapi.com/s/v1/ig2/d4uHyF-B2hCCt6xpz-DJbftExWpBWM5F2XiLGCR1jRb9UE2e4UD4wB5pq4scm_1d9WKxOZSj12sddnvt907yGWZP.jpg?quality=95&amp;as=32x43,48x64,72x96,108x144,160x213,240x320,360x480,480x640,540x720,600x800&amp;from=bu&amp;cs=60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10" y="726021"/>
            <a:ext cx="1185640" cy="1580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sun9-24.userapi.com/s/v1/ig2/zkJ13ySLQ5WdWeZv2rX7nl4KzKHJus8AEkb5wZ49j8yPbAaXqGqUM3Eri7nGKDF6OPDmW4RFwtsMTRgh7HErXmxD.jpg?quality=95&amp;as=32x57,48x85,72x128,108x192,160x284,240x426,360x639,451x800&amp;from=bu&amp;cs=451x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 b="11950"/>
          <a:stretch>
            <a:fillRect/>
          </a:stretch>
        </p:blipFill>
        <p:spPr bwMode="auto">
          <a:xfrm>
            <a:off x="2804431" y="3663774"/>
            <a:ext cx="1170074" cy="143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5" y="3699244"/>
            <a:ext cx="1302324" cy="1377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47" y="1202421"/>
            <a:ext cx="1710595" cy="2279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03" y="1185939"/>
            <a:ext cx="1703603" cy="2271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96" y="5321437"/>
            <a:ext cx="1968653" cy="137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90" y="1228087"/>
            <a:ext cx="2165329" cy="151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00" y="3716494"/>
            <a:ext cx="1724179" cy="243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61" y="2944668"/>
            <a:ext cx="2143459" cy="151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61" y="4604913"/>
            <a:ext cx="2143459" cy="152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02" y="3747936"/>
            <a:ext cx="1703603" cy="241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7B94DF-182A-29E8-F047-3301BE4F4E5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63" y="2466640"/>
            <a:ext cx="707232" cy="999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0DDEEA-F4D1-7AA3-8984-DD13D77AEA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7" y="2488270"/>
            <a:ext cx="707232" cy="999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D890E75-4F43-7A80-F94F-8EDC783E1F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71" y="2488270"/>
            <a:ext cx="707232" cy="999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53C56C-E684-88B6-BFAE-84D462C849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5" y="2453520"/>
            <a:ext cx="730922" cy="103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23AACC4-53AB-902C-7E81-9AD47B9E88A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78" y="697916"/>
            <a:ext cx="1578427" cy="2806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B509B2-6ACE-46FB-8237-918DE87585B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40" y="3663774"/>
            <a:ext cx="1004930" cy="143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217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7C774-EA27-45E0-5E64-857F68B9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8581AC-D991-4E98-F8B1-58F71CEB8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BE129-09B8-BCF9-2190-7CB677BCE0B5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78C96-8799-A6F4-25E5-DADFA73D915B}"/>
              </a:ext>
            </a:extLst>
          </p:cNvPr>
          <p:cNvSpPr txBox="1"/>
          <p:nvPr/>
        </p:nvSpPr>
        <p:spPr>
          <a:xfrm>
            <a:off x="314959" y="345440"/>
            <a:ext cx="412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Инфознайка</a:t>
            </a:r>
            <a:r>
              <a:rPr lang="ru-RU" b="1" dirty="0">
                <a:solidFill>
                  <a:srgbClr val="FF0000"/>
                </a:solidFill>
              </a:rPr>
              <a:t>. Константинова О.А.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3CBA0-1FC8-AC14-F555-889F7A211305}"/>
              </a:ext>
            </a:extLst>
          </p:cNvPr>
          <p:cNvSpPr txBox="1"/>
          <p:nvPr/>
        </p:nvSpPr>
        <p:spPr>
          <a:xfrm>
            <a:off x="5882640" y="345440"/>
            <a:ext cx="391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Бумажная инженерия. Орлова Н.Н.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8E24EB-1F42-3DBB-1498-82259E233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1" y="1142754"/>
            <a:ext cx="2428568" cy="136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B79A73-1BB6-607A-D9EF-25C330690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46" y="1142754"/>
            <a:ext cx="2428568" cy="136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73D64D-41C9-346F-9FAA-BCCC294AD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46" y="2675527"/>
            <a:ext cx="2428568" cy="182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12DE65-C341-9E95-3EDA-3D21C4EA4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1" y="2675527"/>
            <a:ext cx="2428567" cy="182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C631C2-4F8E-1FD1-BBE9-B652A541EE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2" y="5420611"/>
            <a:ext cx="1637105" cy="122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D6F00C-1480-4A26-8ABC-DEB92A73F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92" y="1151852"/>
            <a:ext cx="1531965" cy="223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300F9C-522F-E963-BAAA-C98FADA28B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65" y="5433991"/>
            <a:ext cx="1608647" cy="120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0D0AB7-778A-B549-7F65-2FED3AE736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32" y="5367942"/>
            <a:ext cx="939292" cy="125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50BA0E-23FC-B236-5709-FC36D3978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90" y="3993749"/>
            <a:ext cx="1570432" cy="117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A923AE-2E81-265C-355D-F47596E652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57" y="1196294"/>
            <a:ext cx="1782811" cy="1260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4D4FB4-C475-A5CB-B619-A347279994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778" y="1220666"/>
            <a:ext cx="860791" cy="1217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45F5F5-12DD-43C7-55E9-DD96685020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54" y="2681828"/>
            <a:ext cx="1330059" cy="94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4A55D-CF05-1601-7375-6A0C211D77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287" y="3992250"/>
            <a:ext cx="831840" cy="117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214791-C27A-686B-69EF-5F5F3A85CE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79" y="2672517"/>
            <a:ext cx="1355537" cy="958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BCC7BF8-C1A0-9F0D-E8C4-65405C88A4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2539074"/>
            <a:ext cx="1531964" cy="108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01861E8-07FF-7D5D-1593-8BFDC4AD85F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75" y="1196294"/>
            <a:ext cx="1531965" cy="108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4F5DA04-0CAB-0B9A-BC9A-789EB9135B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39" y="5433991"/>
            <a:ext cx="1581788" cy="1186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FFE735B-A015-A0A4-407D-680FC35433B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29" y="3548926"/>
            <a:ext cx="1573081" cy="1621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B43C53C-4EE9-2446-533E-BC5CFE2D48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74" y="3993749"/>
            <a:ext cx="1665669" cy="117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CC8B1E7-66BC-DDA1-F6FF-EA8379A1100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1" y="4684909"/>
            <a:ext cx="2412971" cy="135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C6C1A6C-8BC7-4C11-2FAF-3699ED56325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66" y="4684907"/>
            <a:ext cx="2425772" cy="136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697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8D14D-91A0-5AEA-8F32-A3A466C6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1A5E1-589F-A80E-3B30-A791D1AF5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8F6D9-A412-EE67-61A0-6A4384DDF3B1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AA76F-C565-5DC2-EEF8-D9F9A45C0960}"/>
              </a:ext>
            </a:extLst>
          </p:cNvPr>
          <p:cNvSpPr txBox="1"/>
          <p:nvPr/>
        </p:nvSpPr>
        <p:spPr>
          <a:xfrm>
            <a:off x="314960" y="345440"/>
            <a:ext cx="358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Основы робототехники. Великанова Е.И.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61AD4-1702-5675-5A0B-652D8A4DDDE4}"/>
              </a:ext>
            </a:extLst>
          </p:cNvPr>
          <p:cNvSpPr txBox="1"/>
          <p:nvPr/>
        </p:nvSpPr>
        <p:spPr>
          <a:xfrm>
            <a:off x="5882640" y="34544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Введение в робототехнику</a:t>
            </a:r>
          </a:p>
          <a:p>
            <a:r>
              <a:rPr lang="ru-RU" b="1" dirty="0">
                <a:solidFill>
                  <a:srgbClr val="FF0000"/>
                </a:solidFill>
              </a:rPr>
              <a:t>Великанова Е.И.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40A55-7BC0-288A-18DC-E35201E8F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34" y="1396421"/>
            <a:ext cx="2164098" cy="1210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355B9-B71F-0719-1996-DC407FBFA9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12" y="2955549"/>
            <a:ext cx="1584054" cy="1188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C934EA-1B05-7CF1-2F07-24A8EDE2F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7" y="2610880"/>
            <a:ext cx="1584054" cy="1188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B2D15F-F36E-2B51-ABDE-2D2E270FB6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6" y="1396421"/>
            <a:ext cx="1525093" cy="1210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F84747-EB96-DE52-68E2-289903AE6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46" y="2590841"/>
            <a:ext cx="1749902" cy="122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53C00-D0A4-954E-E6DC-14EC5314E8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04" y="2616708"/>
            <a:ext cx="1601853" cy="120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B8DC13-EE13-8ACF-E5E5-4CECAD5AAA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19" y="1211989"/>
            <a:ext cx="1584053" cy="1188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6D10905-CBEA-2E79-7BAE-4B312461D4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7" y="1211989"/>
            <a:ext cx="1584054" cy="1188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8F337E2-5DC0-0012-39EC-24D09EDBE7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1211990"/>
            <a:ext cx="1757310" cy="122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151A20-27E3-5DF4-200E-D30DA00F6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11" y="2941670"/>
            <a:ext cx="1584054" cy="1188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0CDD4CF-8547-2990-5B48-FBDFFA7DE3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37327" y="2460898"/>
            <a:ext cx="1161287" cy="2122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6C6D032-6923-8810-EE1D-2EE34692AE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83" y="4017875"/>
            <a:ext cx="1603286" cy="1202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8093A7D-730B-A6FB-198F-EF436DEF35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82" y="1396421"/>
            <a:ext cx="1627049" cy="122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4095353-F0A2-172E-51A5-1889F35B96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6" y="4378960"/>
            <a:ext cx="3395010" cy="163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B335D4D-1B34-DCA3-E2CB-2351163D46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21" y="4393747"/>
            <a:ext cx="2159073" cy="161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126EC79-F00C-EAC6-1184-EB96F619DF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16" y="5372341"/>
            <a:ext cx="1611999" cy="120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BBF2F4D-252A-097D-99FE-076FF14298F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82" y="4017875"/>
            <a:ext cx="1912512" cy="2550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73517" y="3818098"/>
            <a:ext cx="1846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FF0000"/>
                </a:solidFill>
              </a:rPr>
              <a:t>Итоги Муниципального конкурса-выставки «Старт в будущее».</a:t>
            </a:r>
          </a:p>
          <a:p>
            <a:r>
              <a:rPr lang="ru-RU" sz="800" dirty="0"/>
              <a:t>3-4 класс статичные</a:t>
            </a:r>
          </a:p>
          <a:p>
            <a:r>
              <a:rPr lang="ru-RU" sz="800" dirty="0"/>
              <a:t>3 место</a:t>
            </a:r>
          </a:p>
          <a:p>
            <a:r>
              <a:rPr lang="ru-RU" sz="800" dirty="0"/>
              <a:t>     </a:t>
            </a:r>
            <a:r>
              <a:rPr lang="ru-RU" sz="800" b="1" dirty="0"/>
              <a:t>Безответных Егор</a:t>
            </a:r>
            <a:r>
              <a:rPr lang="ru-RU" sz="800" dirty="0"/>
              <a:t>. Работа «Черепаха» Руководитель </a:t>
            </a:r>
            <a:r>
              <a:rPr lang="ru-RU" sz="800" dirty="0" err="1"/>
              <a:t>Великанова</a:t>
            </a:r>
            <a:r>
              <a:rPr lang="ru-RU" sz="800" dirty="0"/>
              <a:t> Екатерина Ивановна МАОУ СОШ с. Быньги 3 класс</a:t>
            </a:r>
          </a:p>
          <a:p>
            <a:r>
              <a:rPr lang="ru-RU" sz="800" dirty="0"/>
              <a:t>3-4 класс динамические</a:t>
            </a:r>
          </a:p>
          <a:p>
            <a:r>
              <a:rPr lang="ru-RU" sz="800" dirty="0">
                <a:solidFill>
                  <a:srgbClr val="FF0000"/>
                </a:solidFill>
              </a:rPr>
              <a:t>1 место </a:t>
            </a:r>
          </a:p>
          <a:p>
            <a:r>
              <a:rPr lang="ru-RU" sz="800" dirty="0"/>
              <a:t>       </a:t>
            </a:r>
            <a:r>
              <a:rPr lang="ru-RU" sz="800" b="1" dirty="0"/>
              <a:t>Паутов Севастьян. </a:t>
            </a:r>
            <a:r>
              <a:rPr lang="ru-RU" sz="800" dirty="0"/>
              <a:t>Работа «Кот на велосипеде» Руководитель </a:t>
            </a:r>
            <a:r>
              <a:rPr lang="ru-RU" sz="800" dirty="0" err="1"/>
              <a:t>Великанова</a:t>
            </a:r>
            <a:r>
              <a:rPr lang="ru-RU" sz="800" dirty="0"/>
              <a:t> Екатерина Ивановна МАОУ СОШ с. Быньги 3 класс</a:t>
            </a:r>
          </a:p>
          <a:p>
            <a:r>
              <a:rPr lang="ru-RU" sz="800" dirty="0">
                <a:solidFill>
                  <a:srgbClr val="FF0000"/>
                </a:solidFill>
              </a:rPr>
              <a:t>2 место </a:t>
            </a:r>
          </a:p>
          <a:p>
            <a:r>
              <a:rPr lang="ru-RU" sz="800" dirty="0"/>
              <a:t>      </a:t>
            </a:r>
            <a:r>
              <a:rPr lang="ru-RU" sz="800" b="1" dirty="0"/>
              <a:t>Пискунов Владимир. </a:t>
            </a:r>
            <a:r>
              <a:rPr lang="ru-RU" sz="800" dirty="0"/>
              <a:t>Работа «Горилла» Руководитель </a:t>
            </a:r>
            <a:r>
              <a:rPr lang="ru-RU" sz="800" dirty="0" err="1"/>
              <a:t>Великанова</a:t>
            </a:r>
            <a:r>
              <a:rPr lang="ru-RU" sz="800" dirty="0"/>
              <a:t> Екатерина Ивановна МАОУ СОШ с. Быньги 4 класс.</a:t>
            </a:r>
          </a:p>
          <a:p>
            <a:r>
              <a:rPr lang="ru-RU" sz="800" dirty="0"/>
              <a:t> </a:t>
            </a:r>
            <a:r>
              <a:rPr lang="ru-RU" sz="800" dirty="0">
                <a:solidFill>
                  <a:srgbClr val="FF0000"/>
                </a:solidFill>
              </a:rPr>
              <a:t>3 место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34017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F7D2E-388D-479A-3DEC-3F2C6AC1F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ECA3A4-6423-02AD-5964-279F6BBAA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0176E-E06F-03B0-541A-04D797B12B19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C8A5F-789A-100F-C883-0FA9C4D07DD4}"/>
              </a:ext>
            </a:extLst>
          </p:cNvPr>
          <p:cNvSpPr txBox="1"/>
          <p:nvPr/>
        </p:nvSpPr>
        <p:spPr>
          <a:xfrm>
            <a:off x="314960" y="345440"/>
            <a:ext cx="358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Мультстудия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Предеина</a:t>
            </a:r>
            <a:r>
              <a:rPr lang="ru-RU" b="1" dirty="0">
                <a:solidFill>
                  <a:srgbClr val="FF0000"/>
                </a:solidFill>
              </a:rPr>
              <a:t> Д.В.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6AA3E-E530-065F-DAE1-AF47474C22A1}"/>
              </a:ext>
            </a:extLst>
          </p:cNvPr>
          <p:cNvSpPr txBox="1"/>
          <p:nvPr/>
        </p:nvSpPr>
        <p:spPr>
          <a:xfrm>
            <a:off x="5882640" y="34544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Пластилинография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err="1">
                <a:solidFill>
                  <a:srgbClr val="FF0000"/>
                </a:solidFill>
              </a:rPr>
              <a:t>Предеина</a:t>
            </a:r>
            <a:r>
              <a:rPr lang="ru-RU" b="1" dirty="0">
                <a:solidFill>
                  <a:srgbClr val="FF0000"/>
                </a:solidFill>
              </a:rPr>
              <a:t> Д.В.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08EBF5-CC12-9053-C892-16215FA3D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3" y="1212710"/>
            <a:ext cx="1419453" cy="188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F1DDD9-3867-3805-1EF1-53601F182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29" y="1234512"/>
            <a:ext cx="2502574" cy="188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8E72F3-CADA-528A-7E7C-F711823C4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51" y="3278149"/>
            <a:ext cx="1950152" cy="146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33718C-C2A6-44C3-7D86-0C7801490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79" y="4177315"/>
            <a:ext cx="2456517" cy="1850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9786756-99FA-675E-5F57-F9F549CFA2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18" y="4164027"/>
            <a:ext cx="1410135" cy="187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DD2299B-EBBD-69EB-3C81-0AA8516C31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000" y="2529257"/>
            <a:ext cx="1950152" cy="146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EDE814-C77C-A7A8-453E-39A9555AAA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78" y="2529257"/>
            <a:ext cx="1106121" cy="146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EFDF086-4D5B-7A7F-EE7F-3A661429D1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94" y="4194292"/>
            <a:ext cx="1408966" cy="187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1DB990-7515-3740-3B1C-837ED1D0DB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7" t="43860" r="8112" b="15810"/>
          <a:stretch>
            <a:fillRect/>
          </a:stretch>
        </p:blipFill>
        <p:spPr>
          <a:xfrm>
            <a:off x="794434" y="3313398"/>
            <a:ext cx="1915795" cy="1468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B12D30C-03E9-8756-1293-0B29242C02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78" y="1287114"/>
            <a:ext cx="1478884" cy="1045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B73984-348F-FB5B-0FFB-D5651E0BCD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1" y="1268770"/>
            <a:ext cx="1478883" cy="1045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2904501-CF92-7BF9-A6E8-A6E5173664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2155"/>
            <a:ext cx="1736267" cy="122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8917DD0-CE58-FA01-409B-D61ACD5AE27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924"/>
            <a:ext cx="1736267" cy="122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281D96F-05CE-F4AD-8E61-D5221C066D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4" y="5016261"/>
            <a:ext cx="2013106" cy="150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674D547-64E3-0EB1-2B91-3F67E4355D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35" y="5016261"/>
            <a:ext cx="1994134" cy="1501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767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BDF3-7FB7-C9CD-9519-0DC2D16F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FAADAE-29B7-F580-E339-9D65D27AC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880A6-3FDF-EFF1-D4F6-F1313F67F289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41366-46B9-37AC-59B3-336E221A23EF}"/>
              </a:ext>
            </a:extLst>
          </p:cNvPr>
          <p:cNvSpPr txBox="1"/>
          <p:nvPr/>
        </p:nvSpPr>
        <p:spPr>
          <a:xfrm>
            <a:off x="5882640" y="34544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Медиацентр  Тельнова Е.С.</a:t>
            </a:r>
          </a:p>
          <a:p>
            <a:r>
              <a:rPr lang="ru-RU" b="1" dirty="0">
                <a:solidFill>
                  <a:srgbClr val="FF0000"/>
                </a:solidFill>
              </a:rPr>
              <a:t>Иванцова А.Н.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C53D7-0736-304D-DBD9-FCE5B0F5D987}"/>
              </a:ext>
            </a:extLst>
          </p:cNvPr>
          <p:cNvSpPr txBox="1"/>
          <p:nvPr/>
        </p:nvSpPr>
        <p:spPr>
          <a:xfrm>
            <a:off x="387457" y="345440"/>
            <a:ext cx="5020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Воспитать патриотов. ВПК «Медведи» </a:t>
            </a:r>
          </a:p>
          <a:p>
            <a:r>
              <a:rPr lang="ru-RU" b="1" dirty="0">
                <a:solidFill>
                  <a:srgbClr val="FF0000"/>
                </a:solidFill>
              </a:rPr>
              <a:t>Рожин К.В.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4B07B3-083E-BF12-6E8B-1B03FDA46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8" y="1268771"/>
            <a:ext cx="1010438" cy="144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DE13F6-FAE3-3B5B-F662-C7242B92E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1309" y="1276384"/>
            <a:ext cx="1059605" cy="141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726CD3-B8D0-ACC6-4098-ED652EF41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0" y="1266553"/>
            <a:ext cx="1119867" cy="1554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057C26-DE3A-B1BA-19D9-7688C65729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86" y="1267716"/>
            <a:ext cx="1012894" cy="144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9E12EB-AACC-1E57-B77B-64815F11D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73" y="4919803"/>
            <a:ext cx="1119112" cy="159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4E542EB-1C00-F720-64B1-2694750216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46" y="2929576"/>
            <a:ext cx="1599947" cy="120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762FEC-8802-53DC-E283-926A28DAF0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05" y="5571169"/>
            <a:ext cx="1649458" cy="92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ECD68D7-1556-53C4-0D72-35136C27F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0"/>
          <a:stretch>
            <a:fillRect/>
          </a:stretch>
        </p:blipFill>
        <p:spPr>
          <a:xfrm>
            <a:off x="415023" y="2929576"/>
            <a:ext cx="1824793" cy="120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EF6E8F8-B0EB-D912-0B89-A1D8F09A4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9" y="4326823"/>
            <a:ext cx="1873662" cy="1053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F1DA72E-69EA-1655-AAE8-4D5612ECFF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" y="5574304"/>
            <a:ext cx="1649457" cy="927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53FFC85-F4D9-D153-F0F4-84CDEDEC74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55" y="4326823"/>
            <a:ext cx="1571238" cy="1048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4D8DE82-E00A-2457-9855-99E9810D0C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0" y="3019898"/>
            <a:ext cx="1119867" cy="159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D57E92-18A2-5444-1431-FAC35CB982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80" y="4056166"/>
            <a:ext cx="2124730" cy="11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BEC98D8-A734-F024-58A5-B093F4F525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93" y="5437499"/>
            <a:ext cx="2124730" cy="11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E838B04-4E62-32EB-3C89-E6B95766DF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16" y="2716997"/>
            <a:ext cx="2124730" cy="11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57E96BC-140D-8A5F-56F6-9F6ACB9587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80" y="5442557"/>
            <a:ext cx="2124729" cy="11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269E58-A4BB-FCF5-AB8E-20BC8FA113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15" y="4051098"/>
            <a:ext cx="2124729" cy="11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9115CC7-E908-EB3C-2BA0-B5C2AB517B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95" y="1020501"/>
            <a:ext cx="1572389" cy="151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DCF79C5-17F2-BA30-AFBE-BDD5DFBDE1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80" y="2694038"/>
            <a:ext cx="2124729" cy="11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859DB98-7256-AB70-F9DD-09DCE649E6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0"/>
          <a:stretch>
            <a:fillRect/>
          </a:stretch>
        </p:blipFill>
        <p:spPr>
          <a:xfrm>
            <a:off x="8678887" y="991771"/>
            <a:ext cx="1517199" cy="154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28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2CBD7-185E-F083-F347-A522037A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A1A44-3493-0C30-899E-3E9BB2CF9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84CA1-39C7-C0A3-D50F-EF683AABD390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D30D4-7FB7-4D84-221B-0089E353080D}"/>
              </a:ext>
            </a:extLst>
          </p:cNvPr>
          <p:cNvSpPr txBox="1"/>
          <p:nvPr/>
        </p:nvSpPr>
        <p:spPr>
          <a:xfrm>
            <a:off x="314960" y="345440"/>
            <a:ext cx="358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Школьные квадрокоптеры</a:t>
            </a:r>
          </a:p>
          <a:p>
            <a:r>
              <a:rPr lang="ru-RU" b="1" dirty="0">
                <a:solidFill>
                  <a:srgbClr val="FF0000"/>
                </a:solidFill>
              </a:rPr>
              <a:t>Иванцова А.Н.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42664-0BDE-7CF6-B097-F5827557415F}"/>
              </a:ext>
            </a:extLst>
          </p:cNvPr>
          <p:cNvSpPr txBox="1"/>
          <p:nvPr/>
        </p:nvSpPr>
        <p:spPr>
          <a:xfrm>
            <a:off x="5882640" y="34544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Основы цифровой грамотности</a:t>
            </a:r>
          </a:p>
          <a:p>
            <a:r>
              <a:rPr lang="ru-RU" b="1" dirty="0">
                <a:solidFill>
                  <a:srgbClr val="FF0000"/>
                </a:solidFill>
              </a:rPr>
              <a:t>Иванцова А.Н.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980999-927B-0793-9D52-2A017F694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94" y="1580356"/>
            <a:ext cx="2051599" cy="1154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51D81D-9FCD-7683-0859-E35BB42AF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9" y="1580357"/>
            <a:ext cx="1538699" cy="115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F117D3E-E29F-FE0E-43F3-22CB71418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10" y="2905106"/>
            <a:ext cx="2051600" cy="1154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289BC3-5195-A28C-0C9D-EF7BA2F40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10" y="1580356"/>
            <a:ext cx="1850818" cy="2478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1FA8461-06FF-333F-0BFD-D7BC06A96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>
          <a:xfrm>
            <a:off x="6115221" y="2905106"/>
            <a:ext cx="1538700" cy="115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79F0AA9-3D41-D59B-0C51-FBC8FE88FF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20" y="4265739"/>
            <a:ext cx="1929779" cy="184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FDF8D62-FC73-4B6E-43A9-8BF479B386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36" y="4215188"/>
            <a:ext cx="578122" cy="81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AE1327E-C85F-525F-26FE-5DA3205C35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24" y="5217921"/>
            <a:ext cx="1319519" cy="879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1D8214F-9EB3-B19E-7CF7-CC0B16F3D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86" y="4229856"/>
            <a:ext cx="1310735" cy="82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C756-5E03-7D66-37F0-28A69E4D28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44" y="4258229"/>
            <a:ext cx="546127" cy="773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E436A00-A1C0-0D65-1C45-543E4207EA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55" y="5271112"/>
            <a:ext cx="578122" cy="81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B366BC27-1FB5-852B-4B3E-C74273BB22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27" y="5278432"/>
            <a:ext cx="578122" cy="81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7777E04-0A8F-1702-F9E5-947028D6D8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29" y="4233887"/>
            <a:ext cx="578123" cy="81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3F66C5F-27DF-747D-E35A-10A6E40498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29" y="5261065"/>
            <a:ext cx="608529" cy="835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0766CFD-C06E-98D9-FABE-3AD581BF6E3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5" y="1253142"/>
            <a:ext cx="1717274" cy="96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1A31BAA-EB44-9BC1-3BF0-DB9C3C55301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80" y="5145844"/>
            <a:ext cx="1693666" cy="95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0A79DB1-FB3A-2AA9-0D49-DDC142E85F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4" y="5141995"/>
            <a:ext cx="1717274" cy="96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5AB44F9-0136-E9F2-BA01-7D1EE67FA21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7" y="3856903"/>
            <a:ext cx="1737115" cy="977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507EE70-28F8-6029-9F23-C45EC37C222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2" y="3832897"/>
            <a:ext cx="1720702" cy="96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560B102-FC65-99AC-FB29-DE9ACD8172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76" y="2543556"/>
            <a:ext cx="1717274" cy="96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5FB75FBE-DE90-6535-8241-615C80EF36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2" y="2525875"/>
            <a:ext cx="1717275" cy="96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6182E82-83AA-D856-D69B-EBD85322067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52" y="1270822"/>
            <a:ext cx="1717274" cy="96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ABE8777-AEAC-19F9-D246-4B72FB73EF1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62" y="4234353"/>
            <a:ext cx="1718711" cy="983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C8CC2AD8-707E-7EE8-BF0E-13248BFA427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98" y="3073857"/>
            <a:ext cx="1693666" cy="952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5CB9FE13-D32D-579D-5D67-9C60D933A1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00" y="1930350"/>
            <a:ext cx="1693663" cy="952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830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A5883-5F12-D5A3-4A45-D949C2AE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D041A4-03D9-FE89-296A-990C148AF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7EA7F-0647-4471-BD0C-11EE0A8811F3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4181D-DCDF-D02E-3586-6C066BE52EDD}"/>
              </a:ext>
            </a:extLst>
          </p:cNvPr>
          <p:cNvSpPr txBox="1"/>
          <p:nvPr/>
        </p:nvSpPr>
        <p:spPr>
          <a:xfrm>
            <a:off x="314960" y="345440"/>
            <a:ext cx="358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3-D </a:t>
            </a:r>
            <a:r>
              <a:rPr lang="ru-RU" b="1" dirty="0">
                <a:solidFill>
                  <a:srgbClr val="FF0000"/>
                </a:solidFill>
              </a:rPr>
              <a:t>моделирование</a:t>
            </a:r>
          </a:p>
          <a:p>
            <a:r>
              <a:rPr lang="ru-RU" b="1" dirty="0">
                <a:solidFill>
                  <a:srgbClr val="FF0000"/>
                </a:solidFill>
              </a:rPr>
              <a:t>Иванцова А.Н.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5967B-53AC-3B9E-AEEC-F55E015737EE}"/>
              </a:ext>
            </a:extLst>
          </p:cNvPr>
          <p:cNvSpPr txBox="1"/>
          <p:nvPr/>
        </p:nvSpPr>
        <p:spPr>
          <a:xfrm>
            <a:off x="5882640" y="345440"/>
            <a:ext cx="391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Цифровое искусство </a:t>
            </a:r>
            <a:r>
              <a:rPr lang="en-US" b="1" dirty="0">
                <a:solidFill>
                  <a:srgbClr val="FF0000"/>
                </a:solidFill>
              </a:rPr>
              <a:t>VR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Иванцова А.Н.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C4D253-6778-8E49-F02F-726589D58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68" y="3835578"/>
            <a:ext cx="2084131" cy="117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32614B-6537-6BED-B605-633C18D2E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68" y="2499024"/>
            <a:ext cx="2044839" cy="115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B4A75-C867-F6D4-B1E6-E556CE04B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44" y="5185730"/>
            <a:ext cx="786529" cy="139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CD2AA9-2929-E02A-52B7-777434D18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09" y="5175613"/>
            <a:ext cx="2485823" cy="139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ACC0DE-B65A-F5E6-556E-E30E245DF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5185729"/>
            <a:ext cx="786529" cy="139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D6B205-3F10-462B-0004-6C6E816D47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1" y="2499024"/>
            <a:ext cx="2084130" cy="117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41DC7B-9AA8-A186-E3CC-821B076340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" y="1159236"/>
            <a:ext cx="2084130" cy="117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0BF56A-C0FA-D780-ABC2-72E0E2085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2" y="3857926"/>
            <a:ext cx="2094179" cy="115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2C41B06-ABBA-205F-66FD-47031747FF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68" y="1155504"/>
            <a:ext cx="2090764" cy="117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A88E8D-A71E-3F5F-1199-2450DDCB98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69" y="3130611"/>
            <a:ext cx="1786967" cy="100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AE4790-240D-E9CB-E401-591DAA05E2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r="11461"/>
          <a:stretch>
            <a:fillRect/>
          </a:stretch>
        </p:blipFill>
        <p:spPr>
          <a:xfrm>
            <a:off x="9884399" y="5507495"/>
            <a:ext cx="1854932" cy="106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6E76868-3D7F-5A3A-8BAF-81CE959060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31" y="4337427"/>
            <a:ext cx="1786968" cy="100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921888-5F8C-232C-2F60-42051B486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38" y="1218904"/>
            <a:ext cx="966311" cy="171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285621-DE80-64B9-A5E6-AFF895AA72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31" y="3139440"/>
            <a:ext cx="1786967" cy="100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5383593-EFF4-319A-5068-496794C8A22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11476"/>
          <a:stretch>
            <a:fillRect/>
          </a:stretch>
        </p:blipFill>
        <p:spPr>
          <a:xfrm>
            <a:off x="5783462" y="5536723"/>
            <a:ext cx="1777851" cy="1042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4A1DE5-87E5-1F55-A537-C2BD0B039D2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12928"/>
          <a:stretch>
            <a:fillRect/>
          </a:stretch>
        </p:blipFill>
        <p:spPr>
          <a:xfrm>
            <a:off x="7814269" y="4314110"/>
            <a:ext cx="1743203" cy="101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1EF7905-4143-9368-F22B-9CF36127EA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880" y="1729106"/>
            <a:ext cx="2143833" cy="120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B348164-A4CB-70FA-4934-DCCB61EEA3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36" y="1736543"/>
            <a:ext cx="2143833" cy="120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4218CD1-36EA-011D-A58F-5E846EA9C18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12293"/>
          <a:stretch>
            <a:fillRect/>
          </a:stretch>
        </p:blipFill>
        <p:spPr>
          <a:xfrm>
            <a:off x="7814269" y="5551907"/>
            <a:ext cx="1743202" cy="102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31D0A16-7D9B-BC55-E7C4-9C264FF7E5B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13" y="3123174"/>
            <a:ext cx="1943500" cy="101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254645D-B896-42F8-9A6A-C0A7114D33F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97" y="4299098"/>
            <a:ext cx="1854933" cy="10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6375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A92D7-9DE5-94DB-BBAA-07F6E27BC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59EAC-E599-F043-1511-144E1436D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C415C-A959-DA20-E2B8-8D5407725384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FF296-139D-44C7-4E20-1F0B3A186E8E}"/>
              </a:ext>
            </a:extLst>
          </p:cNvPr>
          <p:cNvSpPr txBox="1"/>
          <p:nvPr/>
        </p:nvSpPr>
        <p:spPr>
          <a:xfrm>
            <a:off x="226423" y="339099"/>
            <a:ext cx="984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участия обучающихся по ДООП Центра образования цифрового и гуманитарного профилей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МАОУ СОШ с. Быньги</a:t>
            </a:r>
            <a:endParaRPr lang="ru-RU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02631-C856-F82A-47AF-595E215B739F}"/>
              </a:ext>
            </a:extLst>
          </p:cNvPr>
          <p:cNvSpPr txBox="1"/>
          <p:nvPr/>
        </p:nvSpPr>
        <p:spPr>
          <a:xfrm>
            <a:off x="5460274" y="1580356"/>
            <a:ext cx="5696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итогам проведенного мониторинга за 3-4 квартал 2025г обучающиеся приняли участие в конкурсах разного уровня:</a:t>
            </a:r>
          </a:p>
          <a:p>
            <a:endParaRPr lang="ru-RU" dirty="0"/>
          </a:p>
          <a:p>
            <a:r>
              <a:rPr lang="ru-RU" dirty="0"/>
              <a:t>Всероссийский - 19 </a:t>
            </a:r>
          </a:p>
          <a:p>
            <a:r>
              <a:rPr lang="ru-RU" dirty="0"/>
              <a:t>Областного/регионального - 6</a:t>
            </a:r>
          </a:p>
          <a:p>
            <a:r>
              <a:rPr lang="ru-RU" dirty="0"/>
              <a:t>Межмуниципального - 2</a:t>
            </a:r>
          </a:p>
          <a:p>
            <a:r>
              <a:rPr lang="ru-RU" dirty="0"/>
              <a:t>Муниципального - 9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1" y="1358538"/>
            <a:ext cx="4913179" cy="32741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7096" y="4889083"/>
            <a:ext cx="820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Всего участий - 216, из них 80% - призовые места (есть грамоты и дипломы)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308" y="2272825"/>
            <a:ext cx="3178279" cy="2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38AC2B-097C-08C4-601C-FB1894B1B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9D67EB-35E9-210D-6E42-34254DA83852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AA0C80-003C-88D2-0C4B-63412C9F75AA}"/>
              </a:ext>
            </a:extLst>
          </p:cNvPr>
          <p:cNvSpPr txBox="1"/>
          <p:nvPr/>
        </p:nvSpPr>
        <p:spPr>
          <a:xfrm>
            <a:off x="0" y="0"/>
            <a:ext cx="96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Перечень ДООП на – 2025-2026 учебный год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A3BC3F09-27F9-E8F6-CC3A-A0D335576D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783444"/>
              </p:ext>
            </p:extLst>
          </p:nvPr>
        </p:nvGraphicFramePr>
        <p:xfrm>
          <a:off x="1135063" y="542925"/>
          <a:ext cx="8716962" cy="579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3" imgW="8381941" imgH="7562876" progId="Excel.Sheet.12">
                  <p:embed/>
                </p:oleObj>
              </mc:Choice>
              <mc:Fallback>
                <p:oleObj name="Лист" r:id="rId3" imgW="8381941" imgH="75628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5063" y="542925"/>
                        <a:ext cx="8716962" cy="579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896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C5A3C-08DF-E5E1-9976-95854BA95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3D951-C2E0-6D68-FCD7-24E0227A3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BC1F8-CA5E-9630-2799-FD3D889539B7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5631-866C-6C3C-C527-ACFD1E74F213}"/>
              </a:ext>
            </a:extLst>
          </p:cNvPr>
          <p:cNvSpPr txBox="1"/>
          <p:nvPr/>
        </p:nvSpPr>
        <p:spPr>
          <a:xfrm>
            <a:off x="213360" y="254000"/>
            <a:ext cx="9982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+mj-lt"/>
              </a:rPr>
              <a:t>Социо-культурные мероприятия во взаимодействии с сетевыми и социальными партнерами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462957-6BC4-A6AE-B075-0BEF02463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87" y="5344771"/>
            <a:ext cx="984590" cy="1312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1EAED3-7E16-CE20-01C0-AFADA2999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95" y="3846763"/>
            <a:ext cx="1797423" cy="1011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5CAE97-15E8-1BEC-0690-C9D66C579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4" y="3825785"/>
            <a:ext cx="1121211" cy="137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02D01A-8F99-34CD-8895-B5294C2D89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74" y="5639531"/>
            <a:ext cx="1321230" cy="99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E61D05-4628-0540-E193-E6C3881E08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97" y="2666278"/>
            <a:ext cx="1797424" cy="1011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BAF2F2-C3D1-65FA-1B8D-076B9DF511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15" y="1473447"/>
            <a:ext cx="695234" cy="965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4E2ED5-F261-AB40-3429-DD5B26660E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7" y="2418414"/>
            <a:ext cx="1675645" cy="1256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E486171-CDE9-8B4F-52F5-535C08070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98" y="2593391"/>
            <a:ext cx="1554649" cy="950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6AE201-747B-EF8A-AED4-BDC4F1C694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44" y="1474001"/>
            <a:ext cx="700161" cy="97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DC3A9B-C3C9-2E3E-3EB0-E7B4483D77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14" y="1473447"/>
            <a:ext cx="1554651" cy="95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F8EEA8A-FDC3-6632-3F6A-68FD7BC492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09" y="1476843"/>
            <a:ext cx="1797424" cy="1011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8DD9259-E6B7-840F-9054-5A8E2D90E9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13" y="2624177"/>
            <a:ext cx="1554652" cy="950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CB5C35-F0B0-F3C2-2CE4-F9959223A3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99" y="3821004"/>
            <a:ext cx="1372037" cy="137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657F1BF-4F1A-94EA-DBFF-27F21241C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6" b="30663"/>
          <a:stretch>
            <a:fillRect/>
          </a:stretch>
        </p:blipFill>
        <p:spPr>
          <a:xfrm>
            <a:off x="450274" y="1038815"/>
            <a:ext cx="1705848" cy="121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BED8943-7115-B9D8-CB5C-2084D83E47C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40" y="5639531"/>
            <a:ext cx="2202047" cy="99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88F6ED2-3640-6CBB-588C-5F3223574CB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4" y="4911587"/>
            <a:ext cx="1705848" cy="127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71690C7-2F9A-6DA7-FA17-F04647D6452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09" y="5375114"/>
            <a:ext cx="984590" cy="131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EEC194-F3B7-1784-57B8-5A5E9647857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18" y="1418702"/>
            <a:ext cx="1315558" cy="74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93BACAF-F2D7-3007-31B7-499593B7A72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39" y="2358450"/>
            <a:ext cx="1680860" cy="1176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CF3462B-57E6-0BD8-34DF-5648F7F2C53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83" y="2367861"/>
            <a:ext cx="1680193" cy="1176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A2AF898-0B3A-5DD8-6FD8-4404E67B8E6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4"/>
          <a:stretch>
            <a:fillRect/>
          </a:stretch>
        </p:blipFill>
        <p:spPr>
          <a:xfrm>
            <a:off x="10326858" y="5633884"/>
            <a:ext cx="1623230" cy="97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1ACF275-C55D-C7ED-C794-2C2E20E9290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90" y="3851124"/>
            <a:ext cx="984872" cy="131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9010C9B-025F-C3D9-0A30-BC4921E703D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68" y="3861581"/>
            <a:ext cx="983847" cy="131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08A238D-C377-DB9D-0F01-79868A3CC0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21" y="3847251"/>
            <a:ext cx="737885" cy="131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039BDC6-A75B-AAFF-F56C-26B5347D167F}"/>
              </a:ext>
            </a:extLst>
          </p:cNvPr>
          <p:cNvSpPr txBox="1"/>
          <p:nvPr/>
        </p:nvSpPr>
        <p:spPr>
          <a:xfrm>
            <a:off x="2350952" y="888234"/>
            <a:ext cx="2325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МАДОУ ДС №16 «Рябинка»</a:t>
            </a:r>
          </a:p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Консультационная сессия </a:t>
            </a:r>
          </a:p>
          <a:p>
            <a:endParaRPr lang="ru-RU" sz="14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8E22C9-6BBF-3311-F452-333F4EB450D6}"/>
              </a:ext>
            </a:extLst>
          </p:cNvPr>
          <p:cNvSpPr txBox="1"/>
          <p:nvPr/>
        </p:nvSpPr>
        <p:spPr>
          <a:xfrm>
            <a:off x="8379431" y="1348248"/>
            <a:ext cx="2318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Межмуниципальный конкурс (15 участников, </a:t>
            </a:r>
          </a:p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3 педагога ЦО ТР – члены жюри)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18E7BE1-9B1F-602E-6B92-15AF692CC49E}"/>
              </a:ext>
            </a:extLst>
          </p:cNvPr>
          <p:cNvSpPr txBox="1"/>
          <p:nvPr/>
        </p:nvSpPr>
        <p:spPr>
          <a:xfrm>
            <a:off x="4694952" y="706997"/>
            <a:ext cx="3636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Окружной семинар, в котором приняли Участие 3 педагога ТР Константинова О.А. Орлова Н.Н. Иванцова А.Н.</a:t>
            </a:r>
          </a:p>
          <a:p>
            <a:endParaRPr lang="ru-RU" sz="14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8D9194-DC01-71CE-DDE2-5E934B7A8746}"/>
              </a:ext>
            </a:extLst>
          </p:cNvPr>
          <p:cNvSpPr txBox="1"/>
          <p:nvPr/>
        </p:nvSpPr>
        <p:spPr>
          <a:xfrm>
            <a:off x="266035" y="3731957"/>
            <a:ext cx="2228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Мероприятия,</a:t>
            </a:r>
          </a:p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посвященные дню отца, дню матери</a:t>
            </a:r>
            <a:endParaRPr lang="ru-RU" sz="14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2F554C-5E57-84BC-176E-19833798A1F6}"/>
              </a:ext>
            </a:extLst>
          </p:cNvPr>
          <p:cNvSpPr txBox="1"/>
          <p:nvPr/>
        </p:nvSpPr>
        <p:spPr>
          <a:xfrm>
            <a:off x="98323" y="6267903"/>
            <a:ext cx="289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Мастерк</a:t>
            </a: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ласс</a:t>
            </a: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 для родителей Основы робототехники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6F1AA32-1547-20CE-F8A0-64B7010656E6}"/>
              </a:ext>
            </a:extLst>
          </p:cNvPr>
          <p:cNvSpPr txBox="1"/>
          <p:nvPr/>
        </p:nvSpPr>
        <p:spPr>
          <a:xfrm>
            <a:off x="2249968" y="4987920"/>
            <a:ext cx="325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МБОУ ДО СЮН НМО (мастер-класс )</a:t>
            </a:r>
          </a:p>
          <a:p>
            <a:endParaRPr lang="ru-RU" sz="14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F0C9C3-8E3B-CB4C-3C5A-7A94C0878C95}"/>
              </a:ext>
            </a:extLst>
          </p:cNvPr>
          <p:cNvSpPr txBox="1"/>
          <p:nvPr/>
        </p:nvSpPr>
        <p:spPr>
          <a:xfrm>
            <a:off x="5204723" y="3565374"/>
            <a:ext cx="6912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Фото – ярмарки, в которых участвовали родители, дети и представители школ НМО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D0C4EFA-6307-D3C7-5537-645039428792}"/>
              </a:ext>
            </a:extLst>
          </p:cNvPr>
          <p:cNvSpPr txBox="1"/>
          <p:nvPr/>
        </p:nvSpPr>
        <p:spPr>
          <a:xfrm>
            <a:off x="5204723" y="5191834"/>
            <a:ext cx="7196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Ознакомительное занятие по </a:t>
            </a:r>
            <a:r>
              <a:rPr lang="ru-RU" sz="1400" b="1" dirty="0" err="1"/>
              <a:t>доппрограмме</a:t>
            </a:r>
            <a:r>
              <a:rPr lang="ru-RU" sz="1400" b="1" dirty="0"/>
              <a:t> "Школьные квадрокоптеры» </a:t>
            </a:r>
          </a:p>
          <a:p>
            <a:pPr algn="ctr"/>
            <a:r>
              <a:rPr lang="ru-RU" sz="1400" b="1" dirty="0"/>
              <a:t> для воспитанников </a:t>
            </a:r>
            <a:r>
              <a:rPr lang="ru-RU" sz="1400" b="1" dirty="0">
                <a:cs typeface="Times New Roman" panose="02020603050405020304" pitchFamily="18" charset="0"/>
              </a:rPr>
              <a:t>МАДОУ №16 «Рябинка»</a:t>
            </a:r>
          </a:p>
          <a:p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0926" y="654110"/>
            <a:ext cx="19190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Шахматный турнир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15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675" y="125339"/>
            <a:ext cx="1159110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Задачи Центра образования цифрового и гуманитарного профилей «Точка роста» на предстоящий период</a:t>
            </a:r>
            <a:r>
              <a:rPr lang="ru-RU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ru-RU" sz="1700" dirty="0"/>
              <a:t>Продолжить осваивать дополнительные общеразвивающие программы, по возможности расширить список программ.</a:t>
            </a:r>
          </a:p>
          <a:p>
            <a:pPr marL="342900" indent="-342900">
              <a:buAutoNum type="arabicPeriod"/>
            </a:pPr>
            <a:r>
              <a:rPr lang="ru-RU" sz="1700" dirty="0"/>
              <a:t>Разработка дополнительных общеобразовательных программ по приоритетным направлениям в целях обновления содержания и технологий дополнительного образования.</a:t>
            </a:r>
          </a:p>
          <a:p>
            <a:pPr marL="342900" indent="-342900">
              <a:buAutoNum type="arabicPeriod"/>
            </a:pPr>
            <a:r>
              <a:rPr lang="ru-RU" sz="1700" dirty="0"/>
              <a:t>Совершенствование и обновление форм организации основного и дополнительного образования с использованием соответствующих современных технологий, в том числе, с применением электронного обучения и дистанционных образовательных технологий. </a:t>
            </a:r>
          </a:p>
          <a:p>
            <a:pPr marL="342900" indent="-342900">
              <a:buAutoNum type="arabicPeriod"/>
            </a:pPr>
            <a:r>
              <a:rPr lang="ru-RU" sz="1700" dirty="0"/>
              <a:t>Обновление содержания основных общеобразовательных программ в части преподавания учебных предметов, курсов по предметным областям: </a:t>
            </a:r>
          </a:p>
          <a:p>
            <a:r>
              <a:rPr lang="ru-RU" sz="1700" dirty="0"/>
              <a:t>-«Математика и информатика» (предмет «Информатика»): необходимо нацелить работу на приобретение школьниками навыков 21 века в IT-обучении, основ работы с облачными сервисами хранения и редактирования файлов в информационных системах, размещенных в сети интернет, визуальной среды программирования; </a:t>
            </a:r>
          </a:p>
          <a:p>
            <a:r>
              <a:rPr lang="ru-RU" sz="1700" dirty="0"/>
              <a:t>-«Технология» (предмет «Технология»): Изменение содержательной стороны предметной области «Технология», в которой школьники будут иметь возможность освоить навыки программирования, 3D-печати, 3D-моделирования, разработки виртуальной реальности, управления </a:t>
            </a:r>
            <a:r>
              <a:rPr lang="ru-RU" sz="1700" dirty="0" err="1"/>
              <a:t>квадрокоптером</a:t>
            </a:r>
            <a:r>
              <a:rPr lang="ru-RU" sz="1700" dirty="0"/>
              <a:t>. Это позволит значительно расширить возможности образовательного процесса и сделать его более эффективным и визуально-объемным. </a:t>
            </a:r>
          </a:p>
          <a:p>
            <a:r>
              <a:rPr lang="ru-RU" sz="1700" dirty="0"/>
              <a:t>-«Физическая культура и </a:t>
            </a:r>
            <a:r>
              <a:rPr lang="ru-RU" sz="1700" dirty="0" err="1"/>
              <a:t>ОБЖиЗР</a:t>
            </a:r>
            <a:r>
              <a:rPr lang="ru-RU" sz="1700" dirty="0"/>
              <a:t>» в программу предмета </a:t>
            </a:r>
            <a:r>
              <a:rPr lang="ru-RU" sz="1700"/>
              <a:t>ОБЖиЗР</a:t>
            </a:r>
            <a:r>
              <a:rPr lang="ru-RU" sz="1700" dirty="0"/>
              <a:t> включить практические занятия по безопасности во время пребывания в различных средах, оказанию первой помощи, основам комплексной безопасности населения, применяя VR-технологии и технологии управления квадрокоптером. </a:t>
            </a:r>
          </a:p>
          <a:p>
            <a:r>
              <a:rPr lang="ru-RU" sz="1700" dirty="0"/>
              <a:t>5. Обеспечение реализации мер по непрерывному развитию педагогических и управленческих кадров, включая повышение квалификации и профессиональную переподготовку сотрудников и педагогов Центра. </a:t>
            </a:r>
          </a:p>
          <a:p>
            <a:r>
              <a:rPr lang="ru-RU" sz="1700" dirty="0"/>
              <a:t>6. Продолжить работу по сетевому взаимодействию. </a:t>
            </a:r>
          </a:p>
        </p:txBody>
      </p:sp>
    </p:spTree>
    <p:extLst>
      <p:ext uri="{BB962C8B-B14F-4D97-AF65-F5344CB8AC3E}">
        <p14:creationId xmlns:p14="http://schemas.microsoft.com/office/powerpoint/2010/main" val="352690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8383D-CB00-E2CC-FAE7-2BC316126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270E37-9400-4473-87A0-E2C0148AE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304A2-068D-0217-D7DA-9FA4ABC6D2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688"/>
            <a:ext cx="12192000" cy="5381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15BA1-1716-C0C6-180E-87E1742098ED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CEA4D-3B95-0DA1-872E-882650F5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948" y="3516753"/>
            <a:ext cx="3539612" cy="3087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81EC5-2137-2F51-888C-E9504043F8C5}"/>
              </a:ext>
            </a:extLst>
          </p:cNvPr>
          <p:cNvSpPr txBox="1"/>
          <p:nvPr/>
        </p:nvSpPr>
        <p:spPr>
          <a:xfrm>
            <a:off x="357042" y="719354"/>
            <a:ext cx="997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3D </a:t>
            </a:r>
            <a:r>
              <a:rPr lang="ru-RU" sz="2000" b="1" dirty="0">
                <a:latin typeface="+mj-lt"/>
              </a:rPr>
              <a:t>принтер</a:t>
            </a:r>
            <a:r>
              <a:rPr lang="en-US" sz="2000" b="1" dirty="0">
                <a:latin typeface="+mj-lt"/>
              </a:rPr>
              <a:t> Creality3D K1 Max</a:t>
            </a:r>
            <a:endParaRPr lang="ru-RU" sz="2000" b="1" dirty="0">
              <a:latin typeface="+mj-lt"/>
            </a:endParaRPr>
          </a:p>
          <a:p>
            <a:pPr algn="ctr"/>
            <a:r>
              <a:rPr lang="ru-RU" sz="2000" b="1" dirty="0"/>
              <a:t> </a:t>
            </a:r>
            <a:r>
              <a:rPr lang="ru-RU" sz="1600" dirty="0"/>
              <a:t>ДООП «Введение в робототехнику», «Основы робототехники»; «Основы цифровой грамотности»</a:t>
            </a:r>
          </a:p>
          <a:p>
            <a:pPr algn="ctr"/>
            <a:r>
              <a:rPr lang="ru-RU" sz="1600" dirty="0"/>
              <a:t> ООП «Труд (технология)», «Информатика», </a:t>
            </a:r>
            <a:r>
              <a:rPr lang="ru-RU" sz="1600" dirty="0" err="1"/>
              <a:t>ОБиЗР</a:t>
            </a: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C98B74-F03E-627E-885F-01F7A2952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53" y="5133601"/>
            <a:ext cx="2450331" cy="141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D13BA4-13D4-235E-F6BF-8AC07B58E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37" y="1807208"/>
            <a:ext cx="2693540" cy="146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535DCE-B567-D479-6E3B-2B307ED2D2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3" y="3515090"/>
            <a:ext cx="4948162" cy="262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C2A8C9-D9B9-05F5-2550-CFD737428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5026"/>
          <a:stretch>
            <a:fillRect/>
          </a:stretch>
        </p:blipFill>
        <p:spPr>
          <a:xfrm>
            <a:off x="454732" y="1819715"/>
            <a:ext cx="2507484" cy="146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B359B2-15FB-E38D-B0CA-F61E8FD768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21" y="1775387"/>
            <a:ext cx="2693539" cy="151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03B69D-7E87-31FF-93E0-E96BF84116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53" y="3515340"/>
            <a:ext cx="2450331" cy="137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080E7D-7465-698C-B8CF-CD341368E2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96" y="1772781"/>
            <a:ext cx="2863045" cy="1515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933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3D138-4FD0-C167-5DCE-D1FA50422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70C7B-EE68-EA2B-1BC0-3023BE1442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038"/>
            <a:ext cx="12192000" cy="5381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59360-7B5A-9CE6-A328-BBA1CCB4FBA6}"/>
              </a:ext>
            </a:extLst>
          </p:cNvPr>
          <p:cNvSpPr txBox="1"/>
          <p:nvPr/>
        </p:nvSpPr>
        <p:spPr>
          <a:xfrm>
            <a:off x="357042" y="719354"/>
            <a:ext cx="98390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Лазерный гравер</a:t>
            </a:r>
            <a:r>
              <a:rPr lang="en-US" sz="2000" dirty="0"/>
              <a:t> </a:t>
            </a:r>
            <a:r>
              <a:rPr lang="en-US" sz="2000" dirty="0" err="1"/>
              <a:t>Ortur</a:t>
            </a:r>
            <a:r>
              <a:rPr lang="en-US" sz="2000" dirty="0"/>
              <a:t> LASER MASTER 2 S2</a:t>
            </a:r>
            <a:br>
              <a:rPr lang="ru-RU" sz="2000" dirty="0"/>
            </a:br>
            <a:r>
              <a:rPr lang="ru-RU" sz="1600" dirty="0"/>
              <a:t>ДООП «Введение в робототехнику», «Основы робототехники»; «Основы цифровой грамотности» </a:t>
            </a:r>
          </a:p>
          <a:p>
            <a:pPr algn="ctr"/>
            <a:r>
              <a:rPr lang="ru-RU" sz="1600" dirty="0"/>
              <a:t>ООП «Труд (технология)», «Информатика»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D5BDD-0697-B6E1-2EAE-0A58D2AB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416"/>
          <a:stretch>
            <a:fillRect/>
          </a:stretch>
        </p:blipFill>
        <p:spPr>
          <a:xfrm>
            <a:off x="9104671" y="1653606"/>
            <a:ext cx="2739673" cy="494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D0F989-6CCC-C93C-2FC7-96DC65830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E8BFF-5668-138B-08E4-61584739D167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7E9040-C64D-C0F0-4EC3-F2D647CEC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998" y="1729740"/>
            <a:ext cx="3221454" cy="2184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9E14BF-2715-7272-C84B-4E8933E65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r="10536"/>
          <a:stretch>
            <a:fillRect/>
          </a:stretch>
        </p:blipFill>
        <p:spPr>
          <a:xfrm rot="5400000">
            <a:off x="6811822" y="4577869"/>
            <a:ext cx="2246343" cy="1801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8B537D-51EA-1E80-3572-C7B8BA0CE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4"/>
          <a:stretch>
            <a:fillRect/>
          </a:stretch>
        </p:blipFill>
        <p:spPr>
          <a:xfrm rot="5400000">
            <a:off x="6701061" y="2027222"/>
            <a:ext cx="2443024" cy="177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327BF8-7293-4493-A659-331AB16AE0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0185" y="1729740"/>
            <a:ext cx="3027084" cy="2184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A1B7DD-2CCE-3C63-646A-1DDDE02F4B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4066193"/>
            <a:ext cx="4513008" cy="253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100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3BD9-A1E0-A7C5-63E0-D9E9A7B3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23794-9705-024C-63BE-49DBD19223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12192000" cy="5381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C298E-F285-F7DC-6643-46EF21A85A25}"/>
              </a:ext>
            </a:extLst>
          </p:cNvPr>
          <p:cNvSpPr txBox="1"/>
          <p:nvPr/>
        </p:nvSpPr>
        <p:spPr>
          <a:xfrm>
            <a:off x="2674374" y="719354"/>
            <a:ext cx="7652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Комплекты LEGO </a:t>
            </a:r>
            <a:r>
              <a:rPr lang="ru-RU" sz="2000" dirty="0" err="1"/>
              <a:t>Mindstorms</a:t>
            </a:r>
            <a:r>
              <a:rPr lang="ru-RU" sz="2000" dirty="0"/>
              <a:t> 45544</a:t>
            </a:r>
            <a:br>
              <a:rPr lang="ru-RU" sz="2000" b="1" dirty="0"/>
            </a:br>
            <a:r>
              <a:rPr lang="ru-RU" sz="1600" dirty="0"/>
              <a:t>ДООП «Основы робототехники» (средняя возрастная группа),</a:t>
            </a:r>
          </a:p>
          <a:p>
            <a:pPr algn="ctr"/>
            <a:r>
              <a:rPr lang="ru-RU" sz="1600" dirty="0"/>
              <a:t> </a:t>
            </a:r>
            <a:r>
              <a:rPr lang="ru-RU" dirty="0"/>
              <a:t>«Введение в робототехнику»</a:t>
            </a:r>
            <a:endParaRPr lang="ru-RU" sz="1600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590D9FD-AD1E-DFB7-A753-B3732044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6974" y="1960593"/>
            <a:ext cx="5864865" cy="3298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CAD861-6501-1466-D1DE-D023336E6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88E895-4A9F-492E-D898-9912C45DAAD7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6F70B-2F7B-638B-E6EF-B0790A491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5" y="3905621"/>
            <a:ext cx="2605873" cy="195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A6F70B-246E-C719-BD7D-BE31ABFD8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38" y="3873335"/>
            <a:ext cx="2646308" cy="1982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876549-2E96-FC5F-723C-4E0CC7AF0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89" y="3873335"/>
            <a:ext cx="2643551" cy="1982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8302F3-BC43-2061-FD29-1A30A6BBA5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6" b="4692"/>
          <a:stretch>
            <a:fillRect/>
          </a:stretch>
        </p:blipFill>
        <p:spPr>
          <a:xfrm>
            <a:off x="7346780" y="1745803"/>
            <a:ext cx="3019761" cy="195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4B556D-9FFF-052D-91D2-41E19EDA7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58" y="1715566"/>
            <a:ext cx="1482882" cy="1977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FCDE78-EC21-01A4-3C5B-EA401754F6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5" y="1745803"/>
            <a:ext cx="3474496" cy="1954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391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76B5-29C1-4BEC-AFF0-2B4323B8F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6FCE0-2158-42EE-00A7-6DD814F22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5365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B09ED-3801-BFE8-0860-2BF911E030F5}"/>
              </a:ext>
            </a:extLst>
          </p:cNvPr>
          <p:cNvSpPr txBox="1"/>
          <p:nvPr/>
        </p:nvSpPr>
        <p:spPr>
          <a:xfrm>
            <a:off x="357042" y="719354"/>
            <a:ext cx="99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Графические планшеты</a:t>
            </a:r>
            <a:r>
              <a:rPr lang="en-US" sz="2000" dirty="0"/>
              <a:t> Wacom One by Wacom Medium</a:t>
            </a:r>
            <a:br>
              <a:rPr lang="ru-RU" sz="2000" b="1" dirty="0"/>
            </a:br>
            <a:r>
              <a:rPr lang="ru-RU" sz="1600" dirty="0"/>
              <a:t>ДООП «</a:t>
            </a:r>
            <a:r>
              <a:rPr lang="ru-RU" sz="1600" dirty="0" err="1"/>
              <a:t>Инфознайка</a:t>
            </a:r>
            <a:r>
              <a:rPr lang="ru-RU" sz="1600" dirty="0"/>
              <a:t>», «Основы робототехники», «Основы цифровой грамотности»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A33794-0F96-0654-1C60-4AF968C1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2" r="6538"/>
          <a:stretch>
            <a:fillRect/>
          </a:stretch>
        </p:blipFill>
        <p:spPr>
          <a:xfrm>
            <a:off x="7577121" y="1548465"/>
            <a:ext cx="4355088" cy="5096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2F7A1B-6B71-C980-6113-F9F90FCD7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4C744-952D-A399-9BF9-181C515BF5F4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9DA38C-4B56-A57E-8A28-B7E7186A6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" y="1981085"/>
            <a:ext cx="3013886" cy="3831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047CBB-9D8E-286B-8F93-39BCCEA69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597"/>
          <a:stretch>
            <a:fillRect/>
          </a:stretch>
        </p:blipFill>
        <p:spPr>
          <a:xfrm>
            <a:off x="3608440" y="1981084"/>
            <a:ext cx="3637934" cy="3831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860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BC740-502B-44FC-A00D-CEE24010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7E957-13C9-A876-CD11-DB48464BF6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5365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A9A6D-88A6-9FEB-C6CB-CFAB6EABF95E}"/>
              </a:ext>
            </a:extLst>
          </p:cNvPr>
          <p:cNvSpPr txBox="1"/>
          <p:nvPr/>
        </p:nvSpPr>
        <p:spPr>
          <a:xfrm>
            <a:off x="357042" y="719354"/>
            <a:ext cx="99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Беззеркальная камера Sony Alpha (ILCE-6400LB) и стабилизатор DJI RS 3 PRO</a:t>
            </a:r>
            <a:br>
              <a:rPr lang="ru-RU" sz="2000" b="1" dirty="0"/>
            </a:br>
            <a:r>
              <a:rPr lang="ru-RU" sz="1600" dirty="0"/>
              <a:t>ДООП «Медиацентр»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FA2FBB-2BA3-F63F-05F6-9C2496892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6789" y="2549077"/>
            <a:ext cx="5219161" cy="2935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316AEA-EA22-9B0C-9AED-38A0CA2FF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0558D-FAD0-A011-F580-F22290A8D689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58C486-3A32-CDD6-69D8-288B65D6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45" y="1397554"/>
            <a:ext cx="4489109" cy="2525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7BD1CE-5E82-04C3-8B22-DC5874DFE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44" y="4101423"/>
            <a:ext cx="4489110" cy="2525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977834-8ADD-97DD-1B8C-5C492D850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78" y="4643766"/>
            <a:ext cx="2975333" cy="1982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B20486-49C4-9622-91DC-1F8D167A9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78" y="1397554"/>
            <a:ext cx="2975333" cy="286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167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E3E05-4569-5ADC-98B5-B5166588E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631A1-BC3A-68C2-94AE-731E5239F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5365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0B199-F9C1-22EB-AD8C-97B04713433A}"/>
              </a:ext>
            </a:extLst>
          </p:cNvPr>
          <p:cNvSpPr txBox="1"/>
          <p:nvPr/>
        </p:nvSpPr>
        <p:spPr>
          <a:xfrm>
            <a:off x="357042" y="719354"/>
            <a:ext cx="99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Два новых мощных ноутбука (ASUS TUF </a:t>
            </a:r>
            <a:r>
              <a:rPr lang="ru-RU" sz="2000" dirty="0" err="1"/>
              <a:t>Gaming</a:t>
            </a:r>
            <a:r>
              <a:rPr lang="ru-RU" sz="2000" dirty="0"/>
              <a:t> A15 и Acer Aspire 5)</a:t>
            </a:r>
            <a:br>
              <a:rPr lang="ru-RU" sz="2000" dirty="0"/>
            </a:br>
            <a:r>
              <a:rPr lang="ru-RU" sz="1600" dirty="0"/>
              <a:t>ДООП «Основы цифровой грамотности», «Медиацентр», «Мультстудия»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F241FD31-333C-D8BA-4E93-2E1B5D355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171" y="2513436"/>
            <a:ext cx="5157897" cy="2901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EB84F7-9F63-1B18-DC82-10CB8938C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40A2A-6578-4A88-0DF2-1887ACB1EEF2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078EA0-B999-7E61-06B0-A6D062595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81" y="5111182"/>
            <a:ext cx="2726261" cy="143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141602-326F-255C-9245-8FB7C449E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92" y="3503266"/>
            <a:ext cx="2714644" cy="1438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D85391-89BA-B422-F460-2A3320277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12" y="1363868"/>
            <a:ext cx="2901316" cy="1967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0406FC-1B83-5FFF-8090-6590E899F0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81" y="1365686"/>
            <a:ext cx="2726262" cy="1967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94941D-6E19-CC08-A337-6FE6910938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1862" r="15479" b="15824"/>
          <a:stretch>
            <a:fillRect/>
          </a:stretch>
        </p:blipFill>
        <p:spPr>
          <a:xfrm>
            <a:off x="9606116" y="1387721"/>
            <a:ext cx="2228842" cy="1994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3C35D2-8123-1B3D-C5CE-9163E7ACF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71" y="3534856"/>
            <a:ext cx="5347887" cy="3008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479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A1B0-14A6-CB2B-81F2-099B5207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590C6-37E1-232A-69F7-C6DB535DE2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5365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Новое оборудование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783DF-FCFC-D944-FC06-B40837FB87B5}"/>
              </a:ext>
            </a:extLst>
          </p:cNvPr>
          <p:cNvSpPr txBox="1"/>
          <p:nvPr/>
        </p:nvSpPr>
        <p:spPr>
          <a:xfrm>
            <a:off x="357042" y="486912"/>
            <a:ext cx="5363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Десять наборов для выжигания и пайки BRAUBERG</a:t>
            </a:r>
            <a:br>
              <a:rPr lang="ru-RU" sz="2000" b="1" dirty="0"/>
            </a:br>
            <a:r>
              <a:rPr lang="ru-RU" sz="1600" dirty="0"/>
              <a:t>ООП «Труд (технология)»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BFA67CFA-6435-3379-513A-C73ECC051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777" y="2969935"/>
            <a:ext cx="4661760" cy="268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70ACAF-E904-C4A4-2B23-DD224915A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57" y="1982122"/>
            <a:ext cx="2401891" cy="196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DDC2A4-9AD4-FCBD-5B52-BCA61839E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57" y="4222906"/>
            <a:ext cx="2401891" cy="242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1">
            <a:extLst>
              <a:ext uri="{FF2B5EF4-FFF2-40B4-BE49-F238E27FC236}">
                <a16:creationId xmlns:a16="http://schemas.microsoft.com/office/drawing/2014/main" id="{49A7A2DE-2EC8-77C1-D1CF-45DEA6339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5777" y="2913592"/>
            <a:ext cx="4774445" cy="268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A0E8F5-5252-8093-5B12-D2C76D01CC64}"/>
              </a:ext>
            </a:extLst>
          </p:cNvPr>
          <p:cNvSpPr txBox="1"/>
          <p:nvPr/>
        </p:nvSpPr>
        <p:spPr>
          <a:xfrm>
            <a:off x="5697248" y="486912"/>
            <a:ext cx="4662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dirty="0"/>
              <a:t>Учебный макет автомата Калашникова «Кадет» ак-74м (</a:t>
            </a:r>
            <a:r>
              <a:rPr lang="ru-RU" sz="2000" dirty="0" err="1"/>
              <a:t>ммг</a:t>
            </a:r>
            <a:r>
              <a:rPr lang="ru-RU" sz="2000" dirty="0"/>
              <a:t>)</a:t>
            </a:r>
            <a:br>
              <a:rPr lang="ru-RU" sz="1100" b="1" dirty="0"/>
            </a:br>
            <a:r>
              <a:rPr lang="ru-RU" sz="1600" dirty="0"/>
              <a:t>«ВПК «Медведи»; ООП «</a:t>
            </a:r>
            <a:r>
              <a:rPr lang="ru-RU" sz="1600" dirty="0" err="1"/>
              <a:t>ОБиЗР</a:t>
            </a:r>
            <a:r>
              <a:rPr lang="ru-RU" sz="1600" dirty="0"/>
              <a:t>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AE3BCD-3BD4-18C5-ACD4-1E5ED59444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6" y="-41701"/>
            <a:ext cx="1921289" cy="719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15EA6B-6B4D-2211-75B0-577ADD3C60AD}"/>
              </a:ext>
            </a:extLst>
          </p:cNvPr>
          <p:cNvSpPr txBox="1"/>
          <p:nvPr/>
        </p:nvSpPr>
        <p:spPr>
          <a:xfrm>
            <a:off x="10196086" y="476940"/>
            <a:ext cx="275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FF0000"/>
                </a:highlight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181064952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FF0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2501</TotalTime>
  <Words>1145</Words>
  <Application>Microsoft Office PowerPoint</Application>
  <PresentationFormat>Широкоэкранный</PresentationFormat>
  <Paragraphs>136</Paragraphs>
  <Slides>21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Ретро</vt:lpstr>
      <vt:lpstr>Лист</vt:lpstr>
      <vt:lpstr>  ИТОГИ РАБОТЫ ЦО «ТОЧКА РОСТА» за I полугодие</vt:lpstr>
      <vt:lpstr>Презентация PowerPoint</vt:lpstr>
      <vt:lpstr>Новое оборудование </vt:lpstr>
      <vt:lpstr>Новое оборудование </vt:lpstr>
      <vt:lpstr>Новое оборудование </vt:lpstr>
      <vt:lpstr>Новое оборудование </vt:lpstr>
      <vt:lpstr>Новое оборудование </vt:lpstr>
      <vt:lpstr>Новое оборудование </vt:lpstr>
      <vt:lpstr>Новое оборудование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ЦО  «ТОЧКА РОСТА»за I полугодие МАОУ СОШ села Быньги</dc:title>
  <dc:creator>MAOU_SOCH_s_Byngi</dc:creator>
  <cp:lastModifiedBy>MAOU_SOCH_s_Byngi</cp:lastModifiedBy>
  <cp:revision>156</cp:revision>
  <dcterms:created xsi:type="dcterms:W3CDTF">2025-12-23T16:59:31Z</dcterms:created>
  <dcterms:modified xsi:type="dcterms:W3CDTF">2026-01-15T06:32:21Z</dcterms:modified>
</cp:coreProperties>
</file>