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72" r:id="rId2"/>
    <p:sldId id="279" r:id="rId3"/>
    <p:sldId id="267" r:id="rId4"/>
    <p:sldId id="264" r:id="rId5"/>
    <p:sldId id="270" r:id="rId6"/>
    <p:sldId id="268" r:id="rId7"/>
    <p:sldId id="275" r:id="rId8"/>
    <p:sldId id="271" r:id="rId9"/>
    <p:sldId id="27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1809"/>
    <a:srgbClr val="CCFFFF"/>
    <a:srgbClr val="EEE800"/>
    <a:srgbClr val="FFFF00"/>
    <a:srgbClr val="00FF00"/>
    <a:srgbClr val="C98E25"/>
    <a:srgbClr val="ECF53D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193" autoAdjust="0"/>
    <p:restoredTop sz="94676" autoAdjust="0"/>
  </p:normalViewPr>
  <p:slideViewPr>
    <p:cSldViewPr>
      <p:cViewPr varScale="1">
        <p:scale>
          <a:sx n="60" d="100"/>
          <a:sy n="60" d="100"/>
        </p:scale>
        <p:origin x="-13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ED1EB0E-8416-4D28-B79E-6C83C92229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EAAC1-CE46-4BC0-B637-6EA6F8D3AE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5EE0D-B62D-4672-AB36-6CB2758201A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ED33CF9-14C6-4681-BF26-9331C5732A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D4BC162-F752-4CD7-9CA3-4A386DFBFF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3068B8D-6C41-49E4-8273-92624DC491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0547E7B-425A-4CE5-821C-3975B51206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E3682-37A9-4EB7-911E-E8BD276D6A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D55D9-CC20-4AA1-A5B5-5E5F7593BA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51CC8-E957-4E0D-8D7A-7447930E67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9EC57-3648-4063-96F4-55798B3A1B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11EC9-0CC3-4C71-9644-37A86DD04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3AF35-CBEB-4BF0-80D4-EC7B60417A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A2B20-79BB-4089-9B88-E76B954C67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FC46FF-98D6-4138-85C0-2B91AD4B15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8E65D3A5-73C0-47DC-AEF7-877155212B6F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solidFill>
                  <a:srgbClr val="FFFF00"/>
                </a:solidFill>
                <a:latin typeface="Arial" charset="0"/>
              </a:rPr>
              <a:t/>
            </a:r>
            <a:br>
              <a:rPr lang="ru-RU" sz="3200" b="1">
                <a:solidFill>
                  <a:srgbClr val="FFFF00"/>
                </a:solidFill>
                <a:latin typeface="Arial" charset="0"/>
              </a:rPr>
            </a:br>
            <a:r>
              <a:rPr lang="ru-RU" sz="3200" b="1">
                <a:solidFill>
                  <a:srgbClr val="FFFF00"/>
                </a:solidFill>
                <a:latin typeface="Arial" charset="0"/>
              </a:rPr>
              <a:t/>
            </a:r>
            <a:br>
              <a:rPr lang="ru-RU" sz="3200" b="1">
                <a:solidFill>
                  <a:srgbClr val="FFFF00"/>
                </a:solidFill>
                <a:latin typeface="Arial" charset="0"/>
              </a:rPr>
            </a:br>
            <a:r>
              <a:rPr lang="ru-RU" sz="3200" b="1">
                <a:solidFill>
                  <a:srgbClr val="FFFF00"/>
                </a:solidFill>
                <a:latin typeface="Arial" charset="0"/>
              </a:rPr>
              <a:t/>
            </a:r>
            <a:br>
              <a:rPr lang="ru-RU" sz="3200" b="1">
                <a:solidFill>
                  <a:srgbClr val="FFFF00"/>
                </a:solidFill>
                <a:latin typeface="Arial" charset="0"/>
              </a:rPr>
            </a:br>
            <a:r>
              <a:rPr lang="ru-RU" sz="3200" b="1">
                <a:solidFill>
                  <a:srgbClr val="FFFF00"/>
                </a:solidFill>
                <a:latin typeface="Arial" charset="0"/>
              </a:rPr>
              <a:t/>
            </a:r>
            <a:br>
              <a:rPr lang="ru-RU" sz="3200" b="1">
                <a:solidFill>
                  <a:srgbClr val="FFFF00"/>
                </a:solidFill>
                <a:latin typeface="Arial" charset="0"/>
              </a:rPr>
            </a:br>
            <a:r>
              <a:rPr lang="ru-RU" sz="3200" b="1">
                <a:solidFill>
                  <a:srgbClr val="FFFF00"/>
                </a:solidFill>
                <a:latin typeface="Arial" charset="0"/>
              </a:rPr>
              <a:t/>
            </a:r>
            <a:br>
              <a:rPr lang="ru-RU" sz="3200" b="1">
                <a:solidFill>
                  <a:srgbClr val="FFFF00"/>
                </a:solidFill>
                <a:latin typeface="Arial" charset="0"/>
              </a:rPr>
            </a:br>
            <a:r>
              <a:rPr lang="ru-RU" sz="3200" b="1">
                <a:solidFill>
                  <a:srgbClr val="FFFF00"/>
                </a:solidFill>
                <a:latin typeface="Arial" charset="0"/>
              </a:rPr>
              <a:t/>
            </a:r>
            <a:br>
              <a:rPr lang="ru-RU" sz="3200" b="1">
                <a:solidFill>
                  <a:srgbClr val="FFFF00"/>
                </a:solidFill>
                <a:latin typeface="Arial" charset="0"/>
              </a:rPr>
            </a:br>
            <a:r>
              <a:rPr lang="ru-RU" sz="3200" b="1">
                <a:solidFill>
                  <a:srgbClr val="FFFF00"/>
                </a:solidFill>
                <a:latin typeface="Arial" charset="0"/>
              </a:rPr>
              <a:t>Алгоритм действий при обнаружении закладки взрывного устройства и попадании в завал в результате взрыва.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873" name="AutoShape 25"/>
          <p:cNvCxnSpPr>
            <a:cxnSpLocks noChangeShapeType="1"/>
            <a:stCxn id="78878" idx="2"/>
            <a:endCxn id="78883" idx="0"/>
          </p:cNvCxnSpPr>
          <p:nvPr/>
        </p:nvCxnSpPr>
        <p:spPr bwMode="auto">
          <a:xfrm flipH="1">
            <a:off x="5795963" y="4006850"/>
            <a:ext cx="288925" cy="187007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ffectLst/>
        </p:spPr>
      </p:cxnSp>
      <p:cxnSp>
        <p:nvCxnSpPr>
          <p:cNvPr id="78874" name="AutoShape 26"/>
          <p:cNvCxnSpPr>
            <a:cxnSpLocks noChangeShapeType="1"/>
            <a:stCxn id="78878" idx="2"/>
            <a:endCxn id="78884" idx="0"/>
          </p:cNvCxnSpPr>
          <p:nvPr/>
        </p:nvCxnSpPr>
        <p:spPr bwMode="auto">
          <a:xfrm>
            <a:off x="6084888" y="4006850"/>
            <a:ext cx="1728787" cy="187007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ffectLst/>
        </p:spPr>
      </p:cxnSp>
      <p:cxnSp>
        <p:nvCxnSpPr>
          <p:cNvPr id="78875" name="AutoShape 27"/>
          <p:cNvCxnSpPr>
            <a:cxnSpLocks noChangeShapeType="1"/>
            <a:stCxn id="78878" idx="2"/>
            <a:endCxn id="78881" idx="1"/>
          </p:cNvCxnSpPr>
          <p:nvPr/>
        </p:nvCxnSpPr>
        <p:spPr bwMode="auto">
          <a:xfrm>
            <a:off x="6084888" y="4006850"/>
            <a:ext cx="647700" cy="1403350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ffectLst/>
        </p:spPr>
      </p:cxnSp>
      <p:sp>
        <p:nvSpPr>
          <p:cNvPr id="78876" name="AutoShape 28"/>
          <p:cNvSpPr>
            <a:spLocks noChangeArrowheads="1"/>
          </p:cNvSpPr>
          <p:nvPr/>
        </p:nvSpPr>
        <p:spPr bwMode="auto">
          <a:xfrm>
            <a:off x="1331913" y="333375"/>
            <a:ext cx="6119812" cy="2016125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i="1">
                <a:solidFill>
                  <a:srgbClr val="800000"/>
                </a:solidFill>
                <a:latin typeface="Arial" charset="0"/>
              </a:rPr>
              <a:t>Поражающие факторы</a:t>
            </a:r>
          </a:p>
          <a:p>
            <a:pPr algn="ctr"/>
            <a:r>
              <a:rPr lang="ru-RU" sz="3600" b="1" i="1">
                <a:solidFill>
                  <a:srgbClr val="800000"/>
                </a:solidFill>
                <a:latin typeface="Arial" charset="0"/>
              </a:rPr>
              <a:t>взрыва</a:t>
            </a:r>
          </a:p>
        </p:txBody>
      </p:sp>
      <p:sp>
        <p:nvSpPr>
          <p:cNvPr id="78877" name="Rectangle 29"/>
          <p:cNvSpPr>
            <a:spLocks noChangeArrowheads="1"/>
          </p:cNvSpPr>
          <p:nvPr/>
        </p:nvSpPr>
        <p:spPr bwMode="auto">
          <a:xfrm>
            <a:off x="539750" y="2781300"/>
            <a:ext cx="2663825" cy="1223963"/>
          </a:xfrm>
          <a:prstGeom prst="rect">
            <a:avLst/>
          </a:prstGeom>
          <a:gradFill rotWithShape="1">
            <a:gsLst>
              <a:gs pos="0">
                <a:srgbClr val="99FF33"/>
              </a:gs>
              <a:gs pos="50000">
                <a:srgbClr val="99FF33">
                  <a:gamma/>
                  <a:shade val="46275"/>
                  <a:invGamma/>
                </a:srgbClr>
              </a:gs>
              <a:gs pos="100000">
                <a:srgbClr val="99FF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Первичные </a:t>
            </a:r>
          </a:p>
        </p:txBody>
      </p:sp>
      <p:sp>
        <p:nvSpPr>
          <p:cNvPr id="78878" name="Rectangle 30"/>
          <p:cNvSpPr>
            <a:spLocks noChangeArrowheads="1"/>
          </p:cNvSpPr>
          <p:nvPr/>
        </p:nvSpPr>
        <p:spPr bwMode="auto">
          <a:xfrm>
            <a:off x="4787900" y="2781300"/>
            <a:ext cx="2592388" cy="1225550"/>
          </a:xfrm>
          <a:prstGeom prst="rect">
            <a:avLst/>
          </a:prstGeom>
          <a:gradFill rotWithShape="1">
            <a:gsLst>
              <a:gs pos="0">
                <a:srgbClr val="FFCC00">
                  <a:gamma/>
                  <a:shade val="46275"/>
                  <a:invGamma/>
                </a:srgbClr>
              </a:gs>
              <a:gs pos="50000">
                <a:srgbClr val="FFCC00"/>
              </a:gs>
              <a:gs pos="100000">
                <a:srgbClr val="FF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0000"/>
                </a:solidFill>
                <a:latin typeface="Arial" charset="0"/>
              </a:rPr>
              <a:t>Вторичные </a:t>
            </a:r>
          </a:p>
        </p:txBody>
      </p:sp>
      <p:sp>
        <p:nvSpPr>
          <p:cNvPr id="78879" name="AutoShape 31"/>
          <p:cNvSpPr>
            <a:spLocks noChangeArrowheads="1"/>
          </p:cNvSpPr>
          <p:nvPr/>
        </p:nvSpPr>
        <p:spPr bwMode="auto">
          <a:xfrm>
            <a:off x="1547813" y="5589588"/>
            <a:ext cx="2519362" cy="10810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CC00"/>
              </a:gs>
              <a:gs pos="100000">
                <a:srgbClr val="00CC00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>
                <a:solidFill>
                  <a:srgbClr val="FFFF00"/>
                </a:solidFill>
                <a:latin typeface="Arial" charset="0"/>
              </a:rPr>
              <a:t>Воздушная </a:t>
            </a:r>
          </a:p>
          <a:p>
            <a:pPr algn="ctr"/>
            <a:r>
              <a:rPr lang="ru-RU" sz="2400" b="1" i="1">
                <a:solidFill>
                  <a:srgbClr val="FFFF00"/>
                </a:solidFill>
                <a:latin typeface="Arial" charset="0"/>
              </a:rPr>
              <a:t>ударная</a:t>
            </a:r>
          </a:p>
          <a:p>
            <a:pPr algn="ctr"/>
            <a:r>
              <a:rPr lang="ru-RU" sz="2400" b="1" i="1">
                <a:solidFill>
                  <a:srgbClr val="FFFF00"/>
                </a:solidFill>
                <a:latin typeface="Arial" charset="0"/>
              </a:rPr>
              <a:t>волна</a:t>
            </a:r>
          </a:p>
        </p:txBody>
      </p:sp>
      <p:sp>
        <p:nvSpPr>
          <p:cNvPr id="78880" name="Rectangle 32"/>
          <p:cNvSpPr>
            <a:spLocks noChangeArrowheads="1"/>
          </p:cNvSpPr>
          <p:nvPr/>
        </p:nvSpPr>
        <p:spPr bwMode="auto">
          <a:xfrm>
            <a:off x="4211638" y="5157788"/>
            <a:ext cx="2233612" cy="576262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latin typeface="Arial" charset="0"/>
              </a:rPr>
              <a:t>Обрушение зданий</a:t>
            </a:r>
          </a:p>
          <a:p>
            <a:pPr algn="ctr"/>
            <a:r>
              <a:rPr lang="ru-RU" b="1">
                <a:latin typeface="Arial" charset="0"/>
              </a:rPr>
              <a:t> и сооружений</a:t>
            </a:r>
          </a:p>
        </p:txBody>
      </p:sp>
      <p:sp>
        <p:nvSpPr>
          <p:cNvPr id="78881" name="Rectangle 33"/>
          <p:cNvSpPr>
            <a:spLocks noChangeArrowheads="1"/>
          </p:cNvSpPr>
          <p:nvPr/>
        </p:nvSpPr>
        <p:spPr bwMode="auto">
          <a:xfrm>
            <a:off x="6732588" y="5121275"/>
            <a:ext cx="2017712" cy="576263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latin typeface="Arial" charset="0"/>
              </a:rPr>
              <a:t>Заражение </a:t>
            </a:r>
          </a:p>
          <a:p>
            <a:pPr algn="ctr"/>
            <a:r>
              <a:rPr lang="ru-RU" b="1">
                <a:latin typeface="Arial" charset="0"/>
              </a:rPr>
              <a:t>местности</a:t>
            </a:r>
          </a:p>
        </p:txBody>
      </p:sp>
      <p:sp>
        <p:nvSpPr>
          <p:cNvPr id="78882" name="Rectangle 34"/>
          <p:cNvSpPr>
            <a:spLocks noChangeArrowheads="1"/>
          </p:cNvSpPr>
          <p:nvPr/>
        </p:nvSpPr>
        <p:spPr bwMode="auto">
          <a:xfrm>
            <a:off x="6732588" y="4365625"/>
            <a:ext cx="2017712" cy="576263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latin typeface="Arial" charset="0"/>
              </a:rPr>
              <a:t>Стёкла, обломки</a:t>
            </a:r>
          </a:p>
          <a:p>
            <a:pPr algn="ctr"/>
            <a:r>
              <a:rPr lang="ru-RU" b="1">
                <a:latin typeface="Arial" charset="0"/>
              </a:rPr>
              <a:t>зданий</a:t>
            </a:r>
          </a:p>
        </p:txBody>
      </p:sp>
      <p:sp>
        <p:nvSpPr>
          <p:cNvPr id="78883" name="Rectangle 35"/>
          <p:cNvSpPr>
            <a:spLocks noChangeArrowheads="1"/>
          </p:cNvSpPr>
          <p:nvPr/>
        </p:nvSpPr>
        <p:spPr bwMode="auto">
          <a:xfrm>
            <a:off x="4859338" y="5876925"/>
            <a:ext cx="1873250" cy="576263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latin typeface="Arial" charset="0"/>
              </a:rPr>
              <a:t>Пожары </a:t>
            </a:r>
          </a:p>
        </p:txBody>
      </p:sp>
      <p:sp>
        <p:nvSpPr>
          <p:cNvPr id="78884" name="Rectangle 36"/>
          <p:cNvSpPr>
            <a:spLocks noChangeArrowheads="1"/>
          </p:cNvSpPr>
          <p:nvPr/>
        </p:nvSpPr>
        <p:spPr bwMode="auto">
          <a:xfrm>
            <a:off x="6877050" y="5876925"/>
            <a:ext cx="1873250" cy="576263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latin typeface="Arial" charset="0"/>
              </a:rPr>
              <a:t>Затопление </a:t>
            </a:r>
          </a:p>
        </p:txBody>
      </p:sp>
      <p:cxnSp>
        <p:nvCxnSpPr>
          <p:cNvPr id="78885" name="AutoShape 37"/>
          <p:cNvCxnSpPr>
            <a:cxnSpLocks noChangeShapeType="1"/>
            <a:stCxn id="78877" idx="2"/>
            <a:endCxn id="78879" idx="0"/>
          </p:cNvCxnSpPr>
          <p:nvPr/>
        </p:nvCxnSpPr>
        <p:spPr bwMode="auto">
          <a:xfrm>
            <a:off x="1871663" y="4005263"/>
            <a:ext cx="936625" cy="158432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ffectLst/>
        </p:spPr>
      </p:cxnSp>
      <p:cxnSp>
        <p:nvCxnSpPr>
          <p:cNvPr id="78886" name="AutoShape 38"/>
          <p:cNvCxnSpPr>
            <a:cxnSpLocks noChangeShapeType="1"/>
            <a:stCxn id="78877" idx="2"/>
            <a:endCxn id="78891" idx="0"/>
          </p:cNvCxnSpPr>
          <p:nvPr/>
        </p:nvCxnSpPr>
        <p:spPr bwMode="auto">
          <a:xfrm flipH="1">
            <a:off x="1476375" y="4005263"/>
            <a:ext cx="395288" cy="287337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ffectLst/>
        </p:spPr>
      </p:cxnSp>
      <p:cxnSp>
        <p:nvCxnSpPr>
          <p:cNvPr id="78887" name="AutoShape 39"/>
          <p:cNvCxnSpPr>
            <a:cxnSpLocks noChangeShapeType="1"/>
            <a:stCxn id="78878" idx="2"/>
            <a:endCxn id="78880" idx="0"/>
          </p:cNvCxnSpPr>
          <p:nvPr/>
        </p:nvCxnSpPr>
        <p:spPr bwMode="auto">
          <a:xfrm flipH="1">
            <a:off x="5329238" y="4006850"/>
            <a:ext cx="755650" cy="1150938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ffectLst/>
        </p:spPr>
      </p:cxnSp>
      <p:cxnSp>
        <p:nvCxnSpPr>
          <p:cNvPr id="78888" name="AutoShape 40"/>
          <p:cNvCxnSpPr>
            <a:cxnSpLocks noChangeShapeType="1"/>
            <a:stCxn id="78878" idx="2"/>
            <a:endCxn id="78882" idx="0"/>
          </p:cNvCxnSpPr>
          <p:nvPr/>
        </p:nvCxnSpPr>
        <p:spPr bwMode="auto">
          <a:xfrm>
            <a:off x="6084888" y="4006850"/>
            <a:ext cx="1657350" cy="358775"/>
          </a:xfrm>
          <a:prstGeom prst="straightConnector1">
            <a:avLst/>
          </a:pr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ffectLst/>
        </p:spPr>
      </p:cxnSp>
      <p:cxnSp>
        <p:nvCxnSpPr>
          <p:cNvPr id="78889" name="AutoShape 41"/>
          <p:cNvCxnSpPr>
            <a:cxnSpLocks noChangeShapeType="1"/>
            <a:stCxn id="78876" idx="2"/>
            <a:endCxn id="78877" idx="0"/>
          </p:cNvCxnSpPr>
          <p:nvPr/>
        </p:nvCxnSpPr>
        <p:spPr bwMode="auto">
          <a:xfrm flipH="1">
            <a:off x="1871663" y="2368550"/>
            <a:ext cx="2520950" cy="412750"/>
          </a:xfrm>
          <a:prstGeom prst="straightConnector1">
            <a:avLst/>
          </a:prstGeom>
          <a:noFill/>
          <a:ln w="57150">
            <a:solidFill>
              <a:srgbClr val="99FF33"/>
            </a:solidFill>
            <a:round/>
            <a:headEnd/>
            <a:tailEnd type="triangle" w="med" len="med"/>
          </a:ln>
          <a:effectLst/>
        </p:spPr>
      </p:cxnSp>
      <p:cxnSp>
        <p:nvCxnSpPr>
          <p:cNvPr id="78890" name="AutoShape 42"/>
          <p:cNvCxnSpPr>
            <a:cxnSpLocks noChangeShapeType="1"/>
            <a:stCxn id="78876" idx="2"/>
            <a:endCxn id="78878" idx="0"/>
          </p:cNvCxnSpPr>
          <p:nvPr/>
        </p:nvCxnSpPr>
        <p:spPr bwMode="auto">
          <a:xfrm>
            <a:off x="4392613" y="2368550"/>
            <a:ext cx="1692275" cy="412750"/>
          </a:xfrm>
          <a:prstGeom prst="straightConnector1">
            <a:avLst/>
          </a:prstGeom>
          <a:noFill/>
          <a:ln w="57150">
            <a:solidFill>
              <a:srgbClr val="99FF33"/>
            </a:solidFill>
            <a:round/>
            <a:headEnd/>
            <a:tailEnd type="triangle" w="med" len="med"/>
          </a:ln>
          <a:effectLst/>
        </p:spPr>
      </p:cxnSp>
      <p:sp>
        <p:nvSpPr>
          <p:cNvPr id="78891" name="AutoShape 43"/>
          <p:cNvSpPr>
            <a:spLocks noChangeArrowheads="1"/>
          </p:cNvSpPr>
          <p:nvPr/>
        </p:nvSpPr>
        <p:spPr bwMode="auto">
          <a:xfrm>
            <a:off x="179388" y="4292600"/>
            <a:ext cx="2592387" cy="11525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CC00"/>
              </a:gs>
              <a:gs pos="100000">
                <a:srgbClr val="00CC00">
                  <a:gamma/>
                  <a:shade val="46275"/>
                  <a:invGamma/>
                </a:srgbClr>
              </a:gs>
            </a:gsLst>
            <a:path path="rect">
              <a:fillToRect l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>
                <a:solidFill>
                  <a:srgbClr val="FFFF00"/>
                </a:solidFill>
                <a:latin typeface="Arial" charset="0"/>
              </a:rPr>
              <a:t>Осколочные</a:t>
            </a:r>
          </a:p>
          <a:p>
            <a:pPr algn="ctr"/>
            <a:r>
              <a:rPr lang="ru-RU" sz="2400" b="1" i="1">
                <a:solidFill>
                  <a:srgbClr val="FFFF00"/>
                </a:solidFill>
                <a:latin typeface="Arial" charset="0"/>
              </a:rPr>
              <a:t> поля</a:t>
            </a:r>
          </a:p>
        </p:txBody>
      </p:sp>
      <p:pic>
        <p:nvPicPr>
          <p:cNvPr id="78892" name="Picture 44" descr="c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0338" y="3357563"/>
            <a:ext cx="2663825" cy="199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8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8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8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8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8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8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8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8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7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8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8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78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8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8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78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8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8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78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8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8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7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8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7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8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8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78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8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8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7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8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8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78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8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8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7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8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8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7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8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8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78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77" grpId="0" animBg="1"/>
      <p:bldP spid="78878" grpId="0" animBg="1"/>
      <p:bldP spid="78879" grpId="0" animBg="1"/>
      <p:bldP spid="78880" grpId="0" animBg="1"/>
      <p:bldP spid="78881" grpId="0" animBg="1"/>
      <p:bldP spid="78882" grpId="0" animBg="1"/>
      <p:bldP spid="78883" grpId="0" animBg="1"/>
      <p:bldP spid="78884" grpId="0" animBg="1"/>
      <p:bldP spid="788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4" name="Rectangle 30"/>
          <p:cNvSpPr>
            <a:spLocks noGrp="1" noChangeArrowheads="1"/>
          </p:cNvSpPr>
          <p:nvPr>
            <p:ph type="body" sz="half" idx="2"/>
          </p:nvPr>
        </p:nvSpPr>
        <p:spPr>
          <a:xfrm>
            <a:off x="827088" y="692150"/>
            <a:ext cx="7345362" cy="1511300"/>
          </a:xfrm>
        </p:spPr>
        <p:txBody>
          <a:bodyPr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effectLst/>
              </a:rPr>
              <a:t>Признаки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>
                <a:effectLst/>
              </a:rPr>
              <a:t> установки взрывного устройства</a:t>
            </a:r>
          </a:p>
        </p:txBody>
      </p:sp>
      <p:sp>
        <p:nvSpPr>
          <p:cNvPr id="16415" name="AutoShape 31"/>
          <p:cNvSpPr>
            <a:spLocks noChangeArrowheads="1"/>
          </p:cNvSpPr>
          <p:nvPr/>
        </p:nvSpPr>
        <p:spPr bwMode="auto">
          <a:xfrm>
            <a:off x="323850" y="1989138"/>
            <a:ext cx="2663825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Бесхозные сумки, </a:t>
            </a:r>
          </a:p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пакеты и др. вещи</a:t>
            </a:r>
          </a:p>
        </p:txBody>
      </p:sp>
      <p:sp>
        <p:nvSpPr>
          <p:cNvPr id="16416" name="AutoShape 32"/>
          <p:cNvSpPr>
            <a:spLocks noChangeArrowheads="1"/>
          </p:cNvSpPr>
          <p:nvPr/>
        </p:nvSpPr>
        <p:spPr bwMode="auto">
          <a:xfrm>
            <a:off x="250825" y="3213100"/>
            <a:ext cx="2663825" cy="6492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Торчащие над </a:t>
            </a:r>
          </a:p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землёй «усики»</a:t>
            </a:r>
          </a:p>
        </p:txBody>
      </p:sp>
      <p:sp>
        <p:nvSpPr>
          <p:cNvPr id="16417" name="AutoShape 33"/>
          <p:cNvSpPr>
            <a:spLocks noChangeArrowheads="1"/>
          </p:cNvSpPr>
          <p:nvPr/>
        </p:nvSpPr>
        <p:spPr bwMode="auto">
          <a:xfrm>
            <a:off x="3132138" y="3284538"/>
            <a:ext cx="2881312" cy="649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Бугорки на грунте</a:t>
            </a:r>
          </a:p>
        </p:txBody>
      </p:sp>
      <p:sp>
        <p:nvSpPr>
          <p:cNvPr id="16418" name="AutoShape 34"/>
          <p:cNvSpPr>
            <a:spLocks noChangeArrowheads="1"/>
          </p:cNvSpPr>
          <p:nvPr/>
        </p:nvSpPr>
        <p:spPr bwMode="auto">
          <a:xfrm>
            <a:off x="6227763" y="3284538"/>
            <a:ext cx="2663825" cy="649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Нарушение </a:t>
            </a:r>
          </a:p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дернового слоя</a:t>
            </a:r>
          </a:p>
        </p:txBody>
      </p:sp>
      <p:sp>
        <p:nvSpPr>
          <p:cNvPr id="16419" name="AutoShape 35"/>
          <p:cNvSpPr>
            <a:spLocks noChangeArrowheads="1"/>
          </p:cNvSpPr>
          <p:nvPr/>
        </p:nvSpPr>
        <p:spPr bwMode="auto">
          <a:xfrm>
            <a:off x="3132138" y="1989138"/>
            <a:ext cx="2881312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Остатки проволоки,</a:t>
            </a:r>
          </a:p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изоленты и т.п.</a:t>
            </a:r>
          </a:p>
        </p:txBody>
      </p:sp>
      <p:sp>
        <p:nvSpPr>
          <p:cNvPr id="16420" name="AutoShape 36"/>
          <p:cNvSpPr>
            <a:spLocks noChangeArrowheads="1"/>
          </p:cNvSpPr>
          <p:nvPr/>
        </p:nvSpPr>
        <p:spPr bwMode="auto">
          <a:xfrm>
            <a:off x="6156325" y="1989138"/>
            <a:ext cx="2663825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Натянутые шнуры</a:t>
            </a:r>
          </a:p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и провода</a:t>
            </a:r>
          </a:p>
        </p:txBody>
      </p:sp>
      <p:sp>
        <p:nvSpPr>
          <p:cNvPr id="16421" name="AutoShape 37"/>
          <p:cNvSpPr>
            <a:spLocks noChangeArrowheads="1"/>
          </p:cNvSpPr>
          <p:nvPr/>
        </p:nvSpPr>
        <p:spPr bwMode="auto">
          <a:xfrm>
            <a:off x="395288" y="4365625"/>
            <a:ext cx="8137525" cy="7191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 i="1">
              <a:latin typeface="Arial" charset="0"/>
            </a:endParaRPr>
          </a:p>
          <a:p>
            <a:pPr algn="ctr"/>
            <a:r>
              <a:rPr lang="ru-RU" sz="2000" b="1" i="1">
                <a:solidFill>
                  <a:srgbClr val="000000"/>
                </a:solidFill>
                <a:latin typeface="Arial" charset="0"/>
              </a:rPr>
              <a:t>Шум из обнаруженного предмета (тикание часов, щелчки)</a:t>
            </a:r>
          </a:p>
          <a:p>
            <a:pPr algn="ctr"/>
            <a:endParaRPr lang="ru-RU" sz="20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422" name="AutoShape 38"/>
          <p:cNvSpPr>
            <a:spLocks noChangeArrowheads="1"/>
          </p:cNvSpPr>
          <p:nvPr/>
        </p:nvSpPr>
        <p:spPr bwMode="auto">
          <a:xfrm>
            <a:off x="395288" y="5589588"/>
            <a:ext cx="8208962" cy="6492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 i="1">
              <a:latin typeface="Arial" charset="0"/>
            </a:endParaRPr>
          </a:p>
          <a:p>
            <a:pPr algn="ctr"/>
            <a:r>
              <a:rPr lang="ru-RU" b="1" i="1">
                <a:solidFill>
                  <a:srgbClr val="000000"/>
                </a:solidFill>
                <a:latin typeface="Arial" charset="0"/>
              </a:rPr>
              <a:t>Наличие на найденном предмете источников питания (батарейки) </a:t>
            </a:r>
          </a:p>
          <a:p>
            <a:pPr algn="ctr"/>
            <a:endParaRPr lang="ru-RU" i="1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5" grpId="0" animBg="1"/>
      <p:bldP spid="16416" grpId="0" animBg="1"/>
      <p:bldP spid="16417" grpId="0" animBg="1"/>
      <p:bldP spid="16418" grpId="0" animBg="1"/>
      <p:bldP spid="16419" grpId="0" animBg="1"/>
      <p:bldP spid="16420" grpId="0" animBg="1"/>
      <p:bldP spid="16421" grpId="0" animBg="1"/>
      <p:bldP spid="164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Rectangle 20"/>
          <p:cNvSpPr>
            <a:spLocks noGrp="1" noChangeArrowheads="1"/>
          </p:cNvSpPr>
          <p:nvPr>
            <p:ph type="body" sz="half" idx="2"/>
          </p:nvPr>
        </p:nvSpPr>
        <p:spPr>
          <a:xfrm>
            <a:off x="4319588" y="403225"/>
            <a:ext cx="4824412" cy="597535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Pct val="125000"/>
              <a:buFont typeface="Wingdings" pitchFamily="2" charset="2"/>
              <a:buAutoNum type="arabicPeriod"/>
            </a:pPr>
            <a:r>
              <a:rPr lang="ru-RU" sz="2000" b="1">
                <a:solidFill>
                  <a:schemeClr val="folHlink"/>
                </a:solidFill>
                <a:effectLst/>
                <a:latin typeface="Arial" charset="0"/>
              </a:rPr>
              <a:t>Немедленно сообщить об обнаруженном подозрительном предмете в дежурные службы органов внутренних дел, ФСБ, ГО и ЧС, оперативному дежурному администрации города</a:t>
            </a:r>
          </a:p>
          <a:p>
            <a:pPr marL="533400" indent="-533400">
              <a:lnSpc>
                <a:spcPct val="80000"/>
              </a:lnSpc>
              <a:buSzPct val="125000"/>
              <a:buFont typeface="Wingdings" pitchFamily="2" charset="2"/>
              <a:buAutoNum type="arabicPeriod"/>
            </a:pPr>
            <a:r>
              <a:rPr lang="ru-RU" sz="2000" b="1">
                <a:solidFill>
                  <a:schemeClr val="folHlink"/>
                </a:solidFill>
                <a:effectLst/>
                <a:latin typeface="Arial" charset="0"/>
              </a:rPr>
              <a:t>Исключить использование средств радиосвязи, мобильных телефонов, других радиосредств, способных вызвать срабатывание радиовзрывателя </a:t>
            </a:r>
          </a:p>
          <a:p>
            <a:pPr marL="533400" indent="-533400">
              <a:lnSpc>
                <a:spcPct val="80000"/>
              </a:lnSpc>
              <a:buSzPct val="125000"/>
              <a:buFont typeface="Wingdings" pitchFamily="2" charset="2"/>
              <a:buAutoNum type="arabicPeriod"/>
            </a:pPr>
            <a:r>
              <a:rPr lang="ru-RU" sz="2000" b="1">
                <a:solidFill>
                  <a:schemeClr val="folHlink"/>
                </a:solidFill>
                <a:effectLst/>
                <a:latin typeface="Arial" charset="0"/>
              </a:rPr>
              <a:t>Дождаться прибытия представителей правоохранительных органов</a:t>
            </a:r>
          </a:p>
          <a:p>
            <a:pPr marL="533400" indent="-533400">
              <a:lnSpc>
                <a:spcPct val="80000"/>
              </a:lnSpc>
              <a:buSzPct val="125000"/>
              <a:buFont typeface="Wingdings" pitchFamily="2" charset="2"/>
              <a:buAutoNum type="arabicPeriod"/>
            </a:pPr>
            <a:r>
              <a:rPr lang="ru-RU" sz="2000" b="1">
                <a:solidFill>
                  <a:schemeClr val="folHlink"/>
                </a:solidFill>
                <a:effectLst/>
                <a:latin typeface="Arial" charset="0"/>
              </a:rPr>
              <a:t>Указать место нахождения подозрительного предмета</a:t>
            </a:r>
          </a:p>
          <a:p>
            <a:pPr marL="533400" indent="-533400">
              <a:lnSpc>
                <a:spcPct val="80000"/>
              </a:lnSpc>
              <a:buSzPct val="125000"/>
              <a:buFont typeface="Wingdings" pitchFamily="2" charset="2"/>
              <a:buAutoNum type="arabicPeriod"/>
            </a:pPr>
            <a:r>
              <a:rPr lang="ru-RU" sz="2000" b="1">
                <a:solidFill>
                  <a:schemeClr val="folHlink"/>
                </a:solidFill>
                <a:effectLst/>
                <a:latin typeface="Arial" charset="0"/>
              </a:rPr>
              <a:t>Не подходить к обнаруженному предмету, не трогать его руками и не подпускать к нему других </a:t>
            </a:r>
          </a:p>
        </p:txBody>
      </p:sp>
      <p:pic>
        <p:nvPicPr>
          <p:cNvPr id="12311" name="Picture 23" descr="терроризм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3284538"/>
            <a:ext cx="162877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310" name="Picture 22" descr="терроризм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1773238"/>
            <a:ext cx="204311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6" name="Rectangle 18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4643438" cy="1800225"/>
          </a:xfrm>
        </p:spPr>
        <p:txBody>
          <a:bodyPr/>
          <a:lstStyle/>
          <a:p>
            <a:r>
              <a:rPr lang="ru-RU" sz="3600" b="1">
                <a:solidFill>
                  <a:srgbClr val="FF9900"/>
                </a:solidFill>
                <a:effectLst/>
                <a:latin typeface="Monotype Corsiva" pitchFamily="66" charset="0"/>
              </a:rPr>
              <a:t>Алгоритм действий при обнаружении закладки взрывного устройства</a:t>
            </a:r>
            <a:r>
              <a:rPr lang="ru-RU" sz="4800" b="1">
                <a:effectLst/>
                <a:latin typeface="Monotype Corsiva" pitchFamily="66" charset="0"/>
              </a:rPr>
              <a:t/>
            </a:r>
            <a:br>
              <a:rPr lang="ru-RU" sz="4800" b="1">
                <a:effectLst/>
                <a:latin typeface="Monotype Corsiva" pitchFamily="66" charset="0"/>
              </a:rPr>
            </a:br>
            <a:endParaRPr lang="ru-RU" sz="4800" b="1">
              <a:effectLst/>
              <a:latin typeface="Monotype Corsiva" pitchFamily="66" charset="0"/>
            </a:endParaRPr>
          </a:p>
        </p:txBody>
      </p:sp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2916238" y="1412875"/>
          <a:ext cx="1314450" cy="2376488"/>
        </p:xfrm>
        <a:graphic>
          <a:graphicData uri="http://schemas.openxmlformats.org/presentationml/2006/ole">
            <p:oleObj spid="_x0000_s12309" r:id="rId5" imgW="2440080" imgH="44132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0" y="836613"/>
          <a:ext cx="2586038" cy="4679950"/>
        </p:xfrm>
        <a:graphic>
          <a:graphicData uri="http://schemas.openxmlformats.org/presentationml/2006/ole">
            <p:oleObj spid="_x0000_s19460" r:id="rId3" imgW="2440080" imgH="4413240" progId="">
              <p:embed/>
            </p:oleObj>
          </a:graphicData>
        </a:graphic>
      </p:graphicFrame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44538"/>
          </a:xfrm>
        </p:spPr>
        <p:txBody>
          <a:bodyPr/>
          <a:lstStyle/>
          <a:p>
            <a:r>
              <a:rPr lang="ru-RU" sz="2800" b="1">
                <a:solidFill>
                  <a:srgbClr val="EEE800"/>
                </a:solidFill>
                <a:effectLst/>
                <a:latin typeface="Arial" charset="0"/>
              </a:rPr>
              <a:t>Что делать, если вы в завале</a:t>
            </a:r>
            <a:br>
              <a:rPr lang="ru-RU" sz="2800" b="1">
                <a:solidFill>
                  <a:srgbClr val="EEE800"/>
                </a:solidFill>
                <a:effectLst/>
                <a:latin typeface="Arial" charset="0"/>
              </a:rPr>
            </a:br>
            <a:endParaRPr lang="ru-RU" sz="2800" b="1">
              <a:solidFill>
                <a:srgbClr val="EEE800"/>
              </a:solidFill>
              <a:effectLst/>
              <a:latin typeface="Arial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24075" y="765175"/>
            <a:ext cx="6769100" cy="5903913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solidFill>
                  <a:srgbClr val="FF9900"/>
                </a:solidFill>
                <a:effectLst/>
                <a:latin typeface="Arial" charset="0"/>
              </a:rPr>
              <a:t>Вас завалило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effectLst/>
                <a:latin typeface="Arial" charset="0"/>
              </a:rPr>
              <a:t>•   Обуздайте первый страх, не падайте духом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effectLst/>
                <a:latin typeface="Arial" charset="0"/>
              </a:rPr>
              <a:t>•   Осмотритесь — нет ли поблизости пустот. Уточните, откуда поступает воздух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effectLst/>
                <a:latin typeface="Arial" charset="0"/>
              </a:rPr>
              <a:t>•   Постарайтесь подать сигнал рукой, палкой, голосом, стуком, свистком. Лучше это делать, когда услышите голоса людей, лай собак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effectLst/>
                <a:latin typeface="Arial" charset="0"/>
              </a:rPr>
              <a:t>•   </a:t>
            </a:r>
            <a:r>
              <a:rPr lang="ru-RU" sz="2400" b="1">
                <a:solidFill>
                  <a:srgbClr val="EEE800"/>
                </a:solidFill>
                <a:effectLst/>
                <a:latin typeface="Arial" charset="0"/>
              </a:rPr>
              <a:t>Как только машины и механизмы прекратят работу и наступит тишина — значит объявлена "минута молчания". В это время спасатели с приборами и собаками ведут усиленную разведку. Используйте это — привлеките их внимание любым способом.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solidFill>
                  <a:srgbClr val="EEE800"/>
                </a:solidFill>
                <a:effectLst/>
                <a:latin typeface="Arial" charset="0"/>
              </a:rPr>
              <a:t>Вас обнаружат по стону, крику и даже по дыханию.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95" name="Group 87"/>
          <p:cNvGraphicFramePr>
            <a:graphicFrameLocks noGrp="1"/>
          </p:cNvGraphicFramePr>
          <p:nvPr/>
        </p:nvGraphicFramePr>
        <p:xfrm>
          <a:off x="395288" y="333375"/>
          <a:ext cx="8497887" cy="6191250"/>
        </p:xfrm>
        <a:graphic>
          <a:graphicData uri="http://schemas.openxmlformats.org/drawingml/2006/table">
            <a:tbl>
              <a:tblPr/>
              <a:tblGrid>
                <a:gridCol w="2241550"/>
                <a:gridCol w="6256337"/>
              </a:tblGrid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EEE800"/>
                          </a:solidFill>
                          <a:effectLst/>
                          <a:latin typeface="Arial" charset="0"/>
                        </a:rPr>
                        <a:t>Виды поражения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EE8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EEE800"/>
                          </a:solidFill>
                          <a:effectLst/>
                          <a:latin typeface="Arial" charset="0"/>
                        </a:rPr>
                        <a:t>Характеристика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EEE800"/>
                          </a:solidFill>
                          <a:effectLst/>
                          <a:latin typeface="Arial" charset="0"/>
                        </a:rPr>
                        <a:t>поражения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Лёгкое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Лёгкая контузия, временная потеря слуха, ушибы и вывихи конечностей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6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Среднее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</a:rPr>
                        <a:t>Травмы мозга с потерей сознания, повреждением органов слуха, кровотечение из носа и ушей, сильные переломы и вывихи конечностей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</a:rPr>
                        <a:t>Тяжёлое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</a:rPr>
                        <a:t>Сильная контузия всего организма, ПОВРЕЖДЕНИЕ внутренних органов и мозга, тяжёлые переломы конечностей. Возможны смертельные исходы.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Крайне тяжёлое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Травмы, обычно приводящие к смертельному исходу.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436" name="Picture 28" descr="j0211949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704138" y="260350"/>
            <a:ext cx="1439862" cy="882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/>
          <a:lstStyle/>
          <a:p>
            <a:r>
              <a:rPr lang="ru-RU" sz="2800" b="1">
                <a:solidFill>
                  <a:srgbClr val="000000"/>
                </a:solidFill>
                <a:effectLst/>
                <a:latin typeface="Arial" charset="0"/>
              </a:rPr>
              <a:t>Что делать, если вы в завале</a:t>
            </a:r>
            <a:br>
              <a:rPr lang="ru-RU" sz="2800" b="1">
                <a:solidFill>
                  <a:srgbClr val="000000"/>
                </a:solidFill>
                <a:effectLst/>
                <a:latin typeface="Arial" charset="0"/>
              </a:rPr>
            </a:br>
            <a:endParaRPr lang="ru-RU" sz="2800" b="1"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836613"/>
            <a:ext cx="6697663" cy="6021387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u="sng">
                <a:solidFill>
                  <a:schemeClr val="folHlink"/>
                </a:solidFill>
                <a:latin typeface="Arial" charset="0"/>
              </a:rPr>
              <a:t>Ранены, получили травму:</a:t>
            </a:r>
            <a:r>
              <a:rPr lang="ru-RU" sz="2400" b="1">
                <a:solidFill>
                  <a:schemeClr val="folHlink"/>
                </a:solidFill>
                <a:latin typeface="Arial" charset="0"/>
              </a:rPr>
              <a:t/>
            </a:r>
            <a:br>
              <a:rPr lang="ru-RU" sz="2400" b="1">
                <a:solidFill>
                  <a:schemeClr val="folHlink"/>
                </a:solidFill>
                <a:latin typeface="Arial" charset="0"/>
              </a:rPr>
            </a:br>
            <a:r>
              <a:rPr lang="ru-RU" sz="1200" b="1">
                <a:latin typeface="Arial" charset="0"/>
              </a:rPr>
              <a:t> </a:t>
            </a:r>
            <a:r>
              <a:rPr lang="ru-RU" sz="2000" b="1">
                <a:latin typeface="Arial" charset="0"/>
              </a:rPr>
              <a:t>1. </a:t>
            </a:r>
            <a:r>
              <a:rPr lang="ru-RU" sz="2000" b="1">
                <a:solidFill>
                  <a:srgbClr val="FFFFFF"/>
                </a:solidFill>
                <a:latin typeface="Arial" charset="0"/>
              </a:rPr>
              <a:t>Оцените травму</a:t>
            </a:r>
            <a:br>
              <a:rPr lang="ru-RU" sz="2000" b="1">
                <a:solidFill>
                  <a:srgbClr val="FFFFFF"/>
                </a:solidFill>
                <a:latin typeface="Arial" charset="0"/>
              </a:rPr>
            </a:br>
            <a:r>
              <a:rPr lang="ru-RU" sz="2000" b="1">
                <a:solidFill>
                  <a:srgbClr val="FFFFFF"/>
                </a:solidFill>
                <a:latin typeface="Arial" charset="0"/>
              </a:rPr>
              <a:t> 2. Окажите себе посильную помощь</a:t>
            </a:r>
            <a:br>
              <a:rPr lang="ru-RU" sz="2000" b="1">
                <a:solidFill>
                  <a:srgbClr val="FFFFFF"/>
                </a:solidFill>
                <a:latin typeface="Arial" charset="0"/>
              </a:rPr>
            </a:br>
            <a:r>
              <a:rPr lang="ru-RU" sz="2000" b="1">
                <a:solidFill>
                  <a:srgbClr val="FFFFFF"/>
                </a:solidFill>
                <a:latin typeface="Arial" charset="0"/>
              </a:rPr>
              <a:t> 3. Растирайте придавленные конечности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solidFill>
                  <a:srgbClr val="FFFFFF"/>
                </a:solidFill>
                <a:latin typeface="Arial" charset="0"/>
              </a:rPr>
              <a:t>         4. Перевернитесь на живот, ослабьте давление на грудь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u="sng">
                <a:solidFill>
                  <a:schemeClr val="folHlink"/>
                </a:solidFill>
                <a:latin typeface="Arial" charset="0"/>
              </a:rPr>
              <a:t>Нет возможности выбраться: 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latin typeface="Arial" charset="0"/>
              </a:rPr>
              <a:t>        1. </a:t>
            </a:r>
            <a:r>
              <a:rPr lang="ru-RU" sz="2000" b="1">
                <a:solidFill>
                  <a:srgbClr val="FFFFFF"/>
                </a:solidFill>
                <a:latin typeface="Arial" charset="0"/>
              </a:rPr>
              <a:t>Постарайтесь найти и надеть теплые вещи 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solidFill>
                  <a:srgbClr val="FFFFFF"/>
                </a:solidFill>
                <a:latin typeface="Arial" charset="0"/>
              </a:rPr>
              <a:t>        2. Осмотритесь, нет ли просветов, лазов, проёмов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solidFill>
                  <a:srgbClr val="FFFFFF"/>
                </a:solidFill>
                <a:latin typeface="Arial" charset="0"/>
              </a:rPr>
              <a:t>        3. Укрепите завал, установите подпорки под конструкцию</a:t>
            </a:r>
            <a:r>
              <a:rPr lang="ru-RU" sz="2000" b="1">
                <a:solidFill>
                  <a:srgbClr val="FFFFFF"/>
                </a:solidFill>
                <a:effectLst/>
                <a:latin typeface="Arial" charset="0"/>
              </a:rPr>
              <a:t> </a:t>
            </a:r>
            <a:r>
              <a:rPr lang="ru-RU" sz="2000" b="1">
                <a:solidFill>
                  <a:srgbClr val="FFFFFF"/>
                </a:solidFill>
                <a:latin typeface="Arial" charset="0"/>
              </a:rPr>
              <a:t>над вами </a:t>
            </a:r>
            <a:br>
              <a:rPr lang="ru-RU" sz="2000" b="1">
                <a:solidFill>
                  <a:srgbClr val="FFFFFF"/>
                </a:solidFill>
                <a:latin typeface="Arial" charset="0"/>
              </a:rPr>
            </a:br>
            <a:r>
              <a:rPr lang="ru-RU" sz="2000" b="1">
                <a:solidFill>
                  <a:srgbClr val="FFFFFF"/>
                </a:solidFill>
                <a:latin typeface="Arial" charset="0"/>
              </a:rPr>
              <a:t>4.  Голосом и стуком привлекайте внимание спасателей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u="sng">
                <a:solidFill>
                  <a:schemeClr val="folHlink"/>
                </a:solidFill>
                <a:latin typeface="Arial" charset="0"/>
              </a:rPr>
              <a:t>Есть возможность выбраться:</a:t>
            </a:r>
            <a:r>
              <a:rPr lang="ru-RU" sz="2000" b="1">
                <a:latin typeface="Arial" charset="0"/>
              </a:rPr>
              <a:t/>
            </a:r>
            <a:br>
              <a:rPr lang="ru-RU" sz="2000" b="1">
                <a:latin typeface="Arial" charset="0"/>
              </a:rPr>
            </a:br>
            <a:r>
              <a:rPr lang="ru-RU" sz="2000" b="1">
                <a:latin typeface="Arial" charset="0"/>
              </a:rPr>
              <a:t>1.</a:t>
            </a:r>
            <a:r>
              <a:rPr lang="ru-RU" sz="2000" b="1">
                <a:solidFill>
                  <a:srgbClr val="FFFFFF"/>
                </a:solidFill>
                <a:latin typeface="Arial" charset="0"/>
              </a:rPr>
              <a:t> осмотритесь, нет ли просветов, лазов, проёмов</a:t>
            </a:r>
            <a:br>
              <a:rPr lang="ru-RU" sz="2000" b="1">
                <a:solidFill>
                  <a:srgbClr val="FFFFFF"/>
                </a:solidFill>
                <a:latin typeface="Arial" charset="0"/>
              </a:rPr>
            </a:br>
            <a:r>
              <a:rPr lang="ru-RU" sz="2000" b="1">
                <a:solidFill>
                  <a:srgbClr val="FFFFFF"/>
                </a:solidFill>
                <a:latin typeface="Arial" charset="0"/>
              </a:rPr>
              <a:t>2. осторожно выбирайтесь из завала, не вызывая нового обвала</a:t>
            </a:r>
            <a:r>
              <a:rPr lang="ru-RU" sz="2000" b="1" u="sng">
                <a:solidFill>
                  <a:srgbClr val="FFFFFF"/>
                </a:solidFill>
                <a:latin typeface="Arial" charset="0"/>
              </a:rPr>
              <a:t> </a:t>
            </a:r>
            <a:br>
              <a:rPr lang="ru-RU" sz="2000" b="1" u="sng">
                <a:solidFill>
                  <a:srgbClr val="FFFFFF"/>
                </a:solidFill>
                <a:latin typeface="Arial" charset="0"/>
              </a:rPr>
            </a:br>
            <a:r>
              <a:rPr lang="ru-RU" sz="2000" b="1">
                <a:solidFill>
                  <a:srgbClr val="FFFFFF"/>
                </a:solidFill>
                <a:latin typeface="Arial" charset="0"/>
              </a:rPr>
              <a:t>3. выйдите на открытое место</a:t>
            </a:r>
            <a:br>
              <a:rPr lang="ru-RU" sz="2000" b="1">
                <a:solidFill>
                  <a:srgbClr val="FFFFFF"/>
                </a:solidFill>
                <a:latin typeface="Arial" charset="0"/>
              </a:rPr>
            </a:br>
            <a:r>
              <a:rPr lang="ru-RU" sz="2000" b="1">
                <a:solidFill>
                  <a:srgbClr val="FFFFFF"/>
                </a:solidFill>
                <a:latin typeface="Arial" charset="0"/>
              </a:rPr>
              <a:t>4.  зарегистрируйтесь в штабе спасателей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>
            <p:ph sz="quarter" idx="2"/>
          </p:nvPr>
        </p:nvGraphicFramePr>
        <p:xfrm>
          <a:off x="7164388" y="333375"/>
          <a:ext cx="1612900" cy="2916238"/>
        </p:xfrm>
        <a:graphic>
          <a:graphicData uri="http://schemas.openxmlformats.org/presentationml/2006/ole">
            <p:oleObj spid="_x0000_s57346" r:id="rId3" imgW="2440080" imgH="4413240" progId="">
              <p:embed/>
            </p:oleObj>
          </a:graphicData>
        </a:graphic>
      </p:graphicFrame>
      <p:pic>
        <p:nvPicPr>
          <p:cNvPr id="57349" name="Picture 5" descr="терроризм 14"/>
          <p:cNvPicPr>
            <a:picLocks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7164388" y="3789363"/>
            <a:ext cx="1739900" cy="26289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57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57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57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57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229600" cy="1371600"/>
          </a:xfrm>
        </p:spPr>
        <p:txBody>
          <a:bodyPr/>
          <a:lstStyle/>
          <a:p>
            <a:r>
              <a:rPr lang="ru-RU" sz="3200" b="1">
                <a:solidFill>
                  <a:schemeClr val="folHlink"/>
                </a:solidFill>
                <a:effectLst/>
                <a:latin typeface="Arial" charset="0"/>
              </a:rPr>
              <a:t>ПРЕДУПРЕДИТЕЛЬНО-ЗАЩИТНЫЕ МЕРЫ </a:t>
            </a:r>
            <a:br>
              <a:rPr lang="ru-RU" sz="3200" b="1">
                <a:solidFill>
                  <a:schemeClr val="folHlink"/>
                </a:solidFill>
                <a:effectLst/>
                <a:latin typeface="Arial" charset="0"/>
              </a:rPr>
            </a:br>
            <a:endParaRPr lang="ru-RU" sz="3200" b="1">
              <a:solidFill>
                <a:schemeClr val="folHlink"/>
              </a:solidFill>
              <a:effectLst/>
              <a:latin typeface="Arial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81075"/>
            <a:ext cx="5940425" cy="56165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>
                <a:effectLst/>
                <a:latin typeface="Arial" charset="0"/>
              </a:rPr>
              <a:t>Необходимо:</a:t>
            </a:r>
          </a:p>
          <a:p>
            <a:pPr>
              <a:lnSpc>
                <a:spcPct val="80000"/>
              </a:lnSpc>
            </a:pPr>
            <a:r>
              <a:rPr lang="ru-RU" sz="2000" b="1">
                <a:effectLst/>
                <a:latin typeface="Arial" charset="0"/>
              </a:rPr>
              <a:t>Укрепить и опечатать входы в подвалы и на чердаки, установить решётки, металлические двери, замки, регулярно проверять их сохранность</a:t>
            </a:r>
          </a:p>
          <a:p>
            <a:pPr>
              <a:lnSpc>
                <a:spcPct val="80000"/>
              </a:lnSpc>
            </a:pPr>
            <a:r>
              <a:rPr lang="ru-RU" sz="2000" b="1">
                <a:effectLst/>
                <a:latin typeface="Arial" charset="0"/>
              </a:rPr>
              <a:t>Установить домофоны</a:t>
            </a:r>
          </a:p>
          <a:p>
            <a:pPr>
              <a:lnSpc>
                <a:spcPct val="80000"/>
              </a:lnSpc>
            </a:pPr>
            <a:r>
              <a:rPr lang="ru-RU" sz="2000" b="1">
                <a:effectLst/>
                <a:latin typeface="Arial" charset="0"/>
              </a:rPr>
              <a:t>Организовать дежурство граждан (жильцов) по месту жительства</a:t>
            </a:r>
          </a:p>
          <a:p>
            <a:pPr>
              <a:lnSpc>
                <a:spcPct val="80000"/>
              </a:lnSpc>
            </a:pPr>
            <a:r>
              <a:rPr lang="ru-RU" sz="2000" b="1">
                <a:effectLst/>
                <a:latin typeface="Arial" charset="0"/>
              </a:rPr>
              <a:t>Создать добровольные дружины из жильцов для обхода жилого массива и проверки сохранности печатей и замков</a:t>
            </a:r>
          </a:p>
          <a:p>
            <a:pPr>
              <a:lnSpc>
                <a:spcPct val="80000"/>
              </a:lnSpc>
            </a:pPr>
            <a:r>
              <a:rPr lang="ru-RU" sz="2000" b="1">
                <a:solidFill>
                  <a:srgbClr val="00FF00"/>
                </a:solidFill>
                <a:effectLst/>
                <a:latin typeface="Arial" charset="0"/>
              </a:rPr>
              <a:t>Обращать внимание на появление незнакомых автомобилей и посторонних лиц</a:t>
            </a:r>
          </a:p>
          <a:p>
            <a:pPr>
              <a:lnSpc>
                <a:spcPct val="80000"/>
              </a:lnSpc>
            </a:pPr>
            <a:r>
              <a:rPr lang="ru-RU" sz="2000" b="1">
                <a:solidFill>
                  <a:srgbClr val="00FF00"/>
                </a:solidFill>
                <a:effectLst/>
                <a:latin typeface="Arial" charset="0"/>
              </a:rPr>
              <a:t>Интересоваться разгрузкой мешков, ящиков, коробок, переносимых в подвал или на первые этажи</a:t>
            </a:r>
          </a:p>
          <a:p>
            <a:pPr>
              <a:lnSpc>
                <a:spcPct val="80000"/>
              </a:lnSpc>
            </a:pPr>
            <a:r>
              <a:rPr lang="ru-RU" sz="2000" b="1">
                <a:effectLst/>
                <a:latin typeface="Arial" charset="0"/>
              </a:rPr>
              <a:t>Не открывать двери неизвестным людям</a:t>
            </a:r>
          </a:p>
          <a:p>
            <a:pPr>
              <a:lnSpc>
                <a:spcPct val="80000"/>
              </a:lnSpc>
            </a:pPr>
            <a:r>
              <a:rPr lang="ru-RU" sz="2000" b="1">
                <a:solidFill>
                  <a:srgbClr val="00FF00"/>
                </a:solidFill>
                <a:effectLst/>
                <a:latin typeface="Arial" charset="0"/>
              </a:rPr>
              <a:t>Освободить лестничные клетки, коридоры, служебные помещения от загромождающих их предметов</a:t>
            </a:r>
          </a:p>
        </p:txBody>
      </p:sp>
      <p:pic>
        <p:nvPicPr>
          <p:cNvPr id="40964" name="Picture 4" descr="терроризм 2"/>
          <p:cNvPicPr>
            <a:picLocks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804025" y="692150"/>
            <a:ext cx="1973263" cy="1981200"/>
          </a:xfrm>
          <a:noFill/>
          <a:ln/>
        </p:spPr>
      </p:pic>
      <p:pic>
        <p:nvPicPr>
          <p:cNvPr id="40966" name="Picture 6" descr="терроризм 1"/>
          <p:cNvPicPr>
            <a:picLocks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795963" y="2708275"/>
            <a:ext cx="3060700" cy="1981200"/>
          </a:xfrm>
          <a:noFill/>
          <a:ln/>
        </p:spPr>
      </p:pic>
      <p:pic>
        <p:nvPicPr>
          <p:cNvPr id="40968" name="Picture 8" descr="File00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59563" y="4724400"/>
            <a:ext cx="20923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824038"/>
          </a:xfrm>
          <a:solidFill>
            <a:srgbClr val="FFCC99"/>
          </a:solidFill>
          <a:ln w="38100">
            <a:solidFill>
              <a:srgbClr val="F91809"/>
            </a:solidFill>
          </a:ln>
        </p:spPr>
        <p:txBody>
          <a:bodyPr/>
          <a:lstStyle/>
          <a:p>
            <a:r>
              <a:rPr lang="ru-RU" sz="4000" b="1">
                <a:solidFill>
                  <a:srgbClr val="F91809"/>
                </a:solidFill>
                <a:effectLst/>
                <a:latin typeface="Arial" charset="0"/>
              </a:rPr>
              <a:t>При обнаружении закладки взрывного устройства сообщи информацию по телефонам:</a:t>
            </a:r>
            <a:r>
              <a:rPr lang="ru-RU" sz="4000"/>
              <a:t> </a:t>
            </a:r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636838"/>
            <a:ext cx="5483225" cy="3535362"/>
          </a:xfrm>
          <a:gradFill rotWithShape="1">
            <a:gsLst>
              <a:gs pos="0">
                <a:schemeClr val="tx1"/>
              </a:gs>
              <a:gs pos="100000">
                <a:srgbClr val="ECF53D"/>
              </a:gs>
            </a:gsLst>
            <a:path path="rect">
              <a:fillToRect l="100000" b="100000"/>
            </a:path>
          </a:gradFill>
          <a:ln w="57150">
            <a:solidFill>
              <a:srgbClr val="F91809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000" b="1">
                <a:solidFill>
                  <a:srgbClr val="F91809"/>
                </a:solidFill>
                <a:effectLst/>
              </a:rPr>
              <a:t>01 – оперативный дежурный единой службы спасения.</a:t>
            </a:r>
          </a:p>
          <a:p>
            <a:pPr>
              <a:buFont typeface="Wingdings" pitchFamily="2" charset="2"/>
              <a:buNone/>
            </a:pPr>
            <a:r>
              <a:rPr lang="ru-RU" sz="4000" b="1">
                <a:solidFill>
                  <a:srgbClr val="F91809"/>
                </a:solidFill>
                <a:effectLst/>
              </a:rPr>
              <a:t>051 – дежурный ЕДДС города</a:t>
            </a:r>
          </a:p>
        </p:txBody>
      </p:sp>
      <p:pic>
        <p:nvPicPr>
          <p:cNvPr id="70660" name="Picture 4" descr="перо и тетрадь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867400" y="2636838"/>
            <a:ext cx="3025775" cy="3556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goritm_deystviy_pri_obnaruzhenii_zakladki_vzryvnogo_ustroystva_i_popadanii_v_zaval_v_rezultate_vzryva.pp_ (1)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algoritm_deystviy_pri_obnaruzhenii_zakladki_vzryvnogo_ustroystva_i_popadanii_v_zaval_v_rezultate_vzryva.pp_ (1)</Template>
  <TotalTime>0</TotalTime>
  <Words>452</Words>
  <Application>Microsoft PowerPoint</Application>
  <PresentationFormat>Экран (4:3)</PresentationFormat>
  <Paragraphs>81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Times New Roman</vt:lpstr>
      <vt:lpstr>Tahoma</vt:lpstr>
      <vt:lpstr>Arial</vt:lpstr>
      <vt:lpstr>Wingdings</vt:lpstr>
      <vt:lpstr>Monotype Corsiva</vt:lpstr>
      <vt:lpstr>algoritm_deystviy_pri_obnaruzhenii_zakladki_vzryvnogo_ustroystva_i_popadanii_v_zaval_v_rezultate_vzryva.pp_ (1)</vt:lpstr>
      <vt:lpstr>      Алгоритм действий при обнаружении закладки взрывного устройства и попадании в завал в результате взрыва.</vt:lpstr>
      <vt:lpstr>Слайд 2</vt:lpstr>
      <vt:lpstr>Слайд 3</vt:lpstr>
      <vt:lpstr>Алгоритм действий при обнаружении закладки взрывного устройства </vt:lpstr>
      <vt:lpstr>Что делать, если вы в завале </vt:lpstr>
      <vt:lpstr>Слайд 6</vt:lpstr>
      <vt:lpstr>Что делать, если вы в завале </vt:lpstr>
      <vt:lpstr>ПРЕДУПРЕДИТЕЛЬНО-ЗАЩИТНЫЕ МЕРЫ  </vt:lpstr>
      <vt:lpstr>При обнаружении закладки взрывного устройства сообщи информацию по телефонам: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Алгоритм действий при обнаружении закладки взрывного устройства и попадании в завал в результате взрыва.</dc:title>
  <dc:creator>007</dc:creator>
  <cp:lastModifiedBy>007</cp:lastModifiedBy>
  <cp:revision>1</cp:revision>
  <dcterms:created xsi:type="dcterms:W3CDTF">2017-12-19T12:32:32Z</dcterms:created>
  <dcterms:modified xsi:type="dcterms:W3CDTF">2017-12-19T12:32:46Z</dcterms:modified>
</cp:coreProperties>
</file>